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53"/>
  </p:notesMasterIdLst>
  <p:sldIdLst>
    <p:sldId id="514" r:id="rId4"/>
    <p:sldId id="267" r:id="rId5"/>
    <p:sldId id="304" r:id="rId6"/>
    <p:sldId id="303" r:id="rId7"/>
    <p:sldId id="518" r:id="rId8"/>
    <p:sldId id="519" r:id="rId9"/>
    <p:sldId id="520" r:id="rId10"/>
    <p:sldId id="521" r:id="rId11"/>
    <p:sldId id="522" r:id="rId12"/>
    <p:sldId id="523" r:id="rId13"/>
    <p:sldId id="524" r:id="rId14"/>
    <p:sldId id="525" r:id="rId15"/>
    <p:sldId id="526" r:id="rId16"/>
    <p:sldId id="527" r:id="rId17"/>
    <p:sldId id="528" r:id="rId18"/>
    <p:sldId id="529" r:id="rId19"/>
    <p:sldId id="530" r:id="rId20"/>
    <p:sldId id="531" r:id="rId21"/>
    <p:sldId id="532" r:id="rId22"/>
    <p:sldId id="533" r:id="rId23"/>
    <p:sldId id="534" r:id="rId24"/>
    <p:sldId id="535" r:id="rId25"/>
    <p:sldId id="536" r:id="rId26"/>
    <p:sldId id="537" r:id="rId27"/>
    <p:sldId id="538" r:id="rId28"/>
    <p:sldId id="305" r:id="rId29"/>
    <p:sldId id="306" r:id="rId30"/>
    <p:sldId id="515" r:id="rId31"/>
    <p:sldId id="307" r:id="rId32"/>
    <p:sldId id="309" r:id="rId33"/>
    <p:sldId id="256" r:id="rId34"/>
    <p:sldId id="495" r:id="rId35"/>
    <p:sldId id="508" r:id="rId36"/>
    <p:sldId id="500" r:id="rId37"/>
    <p:sldId id="502" r:id="rId38"/>
    <p:sldId id="497" r:id="rId39"/>
    <p:sldId id="504" r:id="rId40"/>
    <p:sldId id="510" r:id="rId41"/>
    <p:sldId id="516" r:id="rId42"/>
    <p:sldId id="310" r:id="rId43"/>
    <p:sldId id="311" r:id="rId44"/>
    <p:sldId id="316" r:id="rId45"/>
    <p:sldId id="317" r:id="rId46"/>
    <p:sldId id="312" r:id="rId47"/>
    <p:sldId id="314" r:id="rId48"/>
    <p:sldId id="313" r:id="rId49"/>
    <p:sldId id="315" r:id="rId50"/>
    <p:sldId id="318" r:id="rId51"/>
    <p:sldId id="517" r:id="rId5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mon LEBEAU" initials="SL"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9D1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8" autoAdjust="0"/>
    <p:restoredTop sz="94660"/>
  </p:normalViewPr>
  <p:slideViewPr>
    <p:cSldViewPr snapToGrid="0" showGuides="1">
      <p:cViewPr varScale="1">
        <p:scale>
          <a:sx n="112" d="100"/>
          <a:sy n="112" d="100"/>
        </p:scale>
        <p:origin x="78" y="132"/>
      </p:cViewPr>
      <p:guideLst>
        <p:guide orient="horz" pos="2160"/>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baseline="0">
                <a:solidFill>
                  <a:sysClr val="windowText" lastClr="000000"/>
                </a:solidFill>
              </a:rPr>
              <a:t>en %</a:t>
            </a:r>
          </a:p>
        </c:rich>
      </c:tx>
      <c:layout>
        <c:manualLayout>
          <c:xMode val="edge"/>
          <c:yMode val="edge"/>
          <c:x val="0.45903455818022748"/>
          <c:y val="3.2407407407407406E-2"/>
        </c:manualLayout>
      </c:layout>
      <c:overlay val="0"/>
      <c:spPr>
        <a:noFill/>
        <a:ln>
          <a:noFill/>
        </a:ln>
        <a:effectLst/>
      </c:spPr>
    </c:title>
    <c:autoTitleDeleted val="0"/>
    <c:plotArea>
      <c:layout>
        <c:manualLayout>
          <c:layoutTarget val="inner"/>
          <c:xMode val="edge"/>
          <c:yMode val="edge"/>
          <c:x val="9.2247812773403326E-2"/>
          <c:y val="0.20128062117235346"/>
          <c:w val="0.86608552055993004"/>
          <c:h val="0.72088764946048411"/>
        </c:manualLayout>
      </c:layout>
      <c:barChart>
        <c:barDir val="col"/>
        <c:grouping val="clustered"/>
        <c:varyColors val="0"/>
        <c:ser>
          <c:idx val="0"/>
          <c:order val="0"/>
          <c:tx>
            <c:strRef>
              <c:f>'classements depuis mars 2009'!$P$13</c:f>
              <c:strCache>
                <c:ptCount val="1"/>
                <c:pt idx="0">
                  <c:v>en %</c:v>
                </c:pt>
              </c:strCache>
            </c:strRef>
          </c:tx>
          <c:spPr>
            <a:solidFill>
              <a:srgbClr val="993366"/>
            </a:solidFill>
            <a:ln>
              <a:noFill/>
            </a:ln>
            <a:effectLst/>
          </c:spPr>
          <c:invertIfNegative val="0"/>
          <c:dPt>
            <c:idx val="0"/>
            <c:invertIfNegative val="0"/>
            <c:bubble3D val="0"/>
            <c:extLst>
              <c:ext xmlns:c16="http://schemas.microsoft.com/office/drawing/2014/chart" uri="{C3380CC4-5D6E-409C-BE32-E72D297353CC}">
                <c16:uniqueId val="{00000000-A0CF-554F-B7F0-9F2D6E4BD9A3}"/>
              </c:ext>
            </c:extLst>
          </c:dPt>
          <c:dPt>
            <c:idx val="1"/>
            <c:invertIfNegative val="0"/>
            <c:bubble3D val="0"/>
            <c:spPr>
              <a:solidFill>
                <a:srgbClr val="5581B1"/>
              </a:solidFill>
              <a:ln>
                <a:noFill/>
              </a:ln>
              <a:effectLst/>
            </c:spPr>
            <c:extLst>
              <c:ext xmlns:c16="http://schemas.microsoft.com/office/drawing/2014/chart" uri="{C3380CC4-5D6E-409C-BE32-E72D297353CC}">
                <c16:uniqueId val="{00000002-A0CF-554F-B7F0-9F2D6E4BD9A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ysClr val="windowText" lastClr="000000"/>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'classements depuis mars 2009'!$Q$11:$R$11</c:f>
              <c:strCache>
                <c:ptCount val="2"/>
                <c:pt idx="0">
                  <c:v>inf 5000 hab</c:v>
                </c:pt>
                <c:pt idx="1">
                  <c:v>sup 5000 hab</c:v>
                </c:pt>
              </c:strCache>
            </c:strRef>
          </c:cat>
          <c:val>
            <c:numRef>
              <c:f>'classements depuis mars 2009'!$Q$13:$R$13</c:f>
              <c:numCache>
                <c:formatCode>0.0%</c:formatCode>
                <c:ptCount val="2"/>
                <c:pt idx="0">
                  <c:v>0.54498714652956293</c:v>
                </c:pt>
                <c:pt idx="1">
                  <c:v>0.45501285347043702</c:v>
                </c:pt>
              </c:numCache>
            </c:numRef>
          </c:val>
          <c:extLst>
            <c:ext xmlns:c16="http://schemas.microsoft.com/office/drawing/2014/chart" uri="{C3380CC4-5D6E-409C-BE32-E72D297353CC}">
              <c16:uniqueId val="{00000003-A0CF-554F-B7F0-9F2D6E4BD9A3}"/>
            </c:ext>
          </c:extLst>
        </c:ser>
        <c:dLbls>
          <c:showLegendKey val="0"/>
          <c:showVal val="0"/>
          <c:showCatName val="0"/>
          <c:showSerName val="0"/>
          <c:showPercent val="0"/>
          <c:showBubbleSize val="0"/>
        </c:dLbls>
        <c:gapWidth val="219"/>
        <c:overlap val="-27"/>
        <c:axId val="183795072"/>
        <c:axId val="183821440"/>
      </c:barChart>
      <c:catAx>
        <c:axId val="183795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183821440"/>
        <c:crosses val="autoZero"/>
        <c:auto val="1"/>
        <c:lblAlgn val="ctr"/>
        <c:lblOffset val="100"/>
        <c:noMultiLvlLbl val="0"/>
      </c:catAx>
      <c:valAx>
        <c:axId val="18382144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183795072"/>
        <c:crosses val="autoZero"/>
        <c:crossBetween val="between"/>
      </c:valAx>
      <c:spPr>
        <a:noFill/>
        <a:ln>
          <a:noFill/>
        </a:ln>
        <a:effectLst/>
      </c:spPr>
    </c:plotArea>
    <c:plotVisOnly val="1"/>
    <c:dispBlanksAs val="gap"/>
    <c:showDLblsOverMax val="0"/>
  </c:chart>
  <c:spPr>
    <a:solidFill>
      <a:sysClr val="window" lastClr="FFFFFF"/>
    </a:solidFill>
    <a:ln w="9525" cap="flat" cmpd="sng" algn="ctr">
      <a:solidFill>
        <a:schemeClr val="bg1">
          <a:lumMod val="85000"/>
        </a:schemeClr>
      </a:solidFill>
      <a:round/>
    </a:ln>
    <a:effectLst/>
  </c:spPr>
  <c:txPr>
    <a:bodyPr/>
    <a:lstStyle/>
    <a:p>
      <a:pPr>
        <a:defRPr/>
      </a:pPr>
      <a:endParaRPr lang="fr-F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264EFD-F674-496C-91ED-3007695C60DE}" type="datetimeFigureOut">
              <a:rPr lang="fr-FR" smtClean="0"/>
              <a:t>27/05/2019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969FF-551F-4E39-9526-D621A386C186}" type="slidenum">
              <a:rPr lang="fr-FR" smtClean="0"/>
              <a:t>‹N°›</a:t>
            </a:fld>
            <a:endParaRPr lang="fr-FR"/>
          </a:p>
        </p:txBody>
      </p:sp>
    </p:spTree>
    <p:extLst>
      <p:ext uri="{BB962C8B-B14F-4D97-AF65-F5344CB8AC3E}">
        <p14:creationId xmlns:p14="http://schemas.microsoft.com/office/powerpoint/2010/main" val="168739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e l'image des diapositives 1"/>
          <p:cNvSpPr>
            <a:spLocks noGrp="1" noRot="1" noChangeAspect="1" noTextEdit="1"/>
          </p:cNvSpPr>
          <p:nvPr>
            <p:ph type="sldImg"/>
          </p:nvPr>
        </p:nvSpPr>
        <p:spPr>
          <a:ln/>
        </p:spPr>
      </p:sp>
      <p:sp>
        <p:nvSpPr>
          <p:cNvPr id="18435" name="Espace réservé des commentaires 2"/>
          <p:cNvSpPr>
            <a:spLocks noGrp="1"/>
          </p:cNvSpPr>
          <p:nvPr>
            <p:ph type="body" idx="1"/>
          </p:nvPr>
        </p:nvSpPr>
        <p:spPr>
          <a:noFill/>
          <a:ln/>
        </p:spPr>
        <p:txBody>
          <a:bodyPr/>
          <a:lstStyle/>
          <a:p>
            <a:pPr eaLnBrk="1" hangingPunct="1"/>
            <a:endParaRPr lang="fr-FR">
              <a:latin typeface="Arial" pitchFamily="34" charset="0"/>
            </a:endParaRPr>
          </a:p>
        </p:txBody>
      </p:sp>
      <p:sp>
        <p:nvSpPr>
          <p:cNvPr id="32772" name="Espace réservé du numéro de diapositive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1EC6AF-CA29-452A-ADD0-CA4DD4A75430}" type="slidenum">
              <a:rPr kumimoji="0" lang="fr-FR" sz="1200" b="0" i="0" u="none" strike="noStrike" kern="1200" cap="none" spc="0" normalizeH="0" baseline="0" noProof="0" smtClean="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fr-FR" sz="12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1880568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47433C-017A-4FE6-A243-DB6C4E8BA0BB}" type="slidenum">
              <a:rPr kumimoji="0" lang="fr-F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fr-FR" sz="12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47433C-017A-4FE6-A243-DB6C4E8BA0BB}" type="slidenum">
              <a:rPr kumimoji="0" lang="fr-F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fr-FR" sz="12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47433C-017A-4FE6-A243-DB6C4E8BA0BB}" type="slidenum">
              <a:rPr kumimoji="0" lang="fr-F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fr-FR" sz="12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u="none" baseline="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47433C-017A-4FE6-A243-DB6C4E8BA0BB}" type="slidenum">
              <a:rPr kumimoji="0" lang="fr-F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fr-FR" sz="12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buFontTx/>
              <a:buChar char="-"/>
            </a:pP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47433C-017A-4FE6-A243-DB6C4E8BA0BB}" type="slidenum">
              <a:rPr kumimoji="0" lang="fr-F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fr-FR" sz="12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47433C-017A-4FE6-A243-DB6C4E8BA0BB}" type="slidenum">
              <a:rPr kumimoji="0" lang="fr-F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fr-FR" sz="12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47433C-017A-4FE6-A243-DB6C4E8BA0BB}" type="slidenum">
              <a:rPr kumimoji="0" lang="fr-FR"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fr-FR" sz="1200" b="0" i="0" u="none" strike="noStrike" kern="1200" cap="none" spc="0" normalizeH="0" baseline="0" noProof="0" dirty="0">
              <a:ln>
                <a:noFill/>
              </a:ln>
              <a:solidFill>
                <a:srgbClr val="000000"/>
              </a:solidFill>
              <a:effectLst/>
              <a:uLnTx/>
              <a:uFillTx/>
              <a:latin typeface="Arial"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9.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2C4DA4-38E8-46E4-B7B2-85049A307EA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E54B995A-9F4A-4088-A764-C302DE749C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A2DAEB1-0C63-4E45-BC59-DAA8C428B13E}"/>
              </a:ext>
            </a:extLst>
          </p:cNvPr>
          <p:cNvSpPr>
            <a:spLocks noGrp="1"/>
          </p:cNvSpPr>
          <p:nvPr>
            <p:ph type="dt" sz="half" idx="10"/>
          </p:nvPr>
        </p:nvSpPr>
        <p:spPr/>
        <p:txBody>
          <a:bodyPr/>
          <a:lstStyle/>
          <a:p>
            <a:fld id="{2C7F8DF4-10ED-461B-9930-B366689E7492}" type="datetimeFigureOut">
              <a:rPr lang="fr-FR" smtClean="0"/>
              <a:t>27/05/2019</a:t>
            </a:fld>
            <a:endParaRPr lang="fr-FR"/>
          </a:p>
        </p:txBody>
      </p:sp>
      <p:sp>
        <p:nvSpPr>
          <p:cNvPr id="5" name="Espace réservé du pied de page 4">
            <a:extLst>
              <a:ext uri="{FF2B5EF4-FFF2-40B4-BE49-F238E27FC236}">
                <a16:creationId xmlns:a16="http://schemas.microsoft.com/office/drawing/2014/main" id="{F73BFB00-0F37-41CF-A4C2-58A5881AB04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113D3B3-400A-4A6E-96A5-DB2826BB5F94}"/>
              </a:ext>
            </a:extLst>
          </p:cNvPr>
          <p:cNvSpPr>
            <a:spLocks noGrp="1"/>
          </p:cNvSpPr>
          <p:nvPr>
            <p:ph type="sldNum" sz="quarter" idx="12"/>
          </p:nvPr>
        </p:nvSpPr>
        <p:spPr/>
        <p:txBody>
          <a:bodyPr/>
          <a:lstStyle/>
          <a:p>
            <a:fld id="{3BB671E3-C09C-49CF-B262-AD217563B046}" type="slidenum">
              <a:rPr lang="fr-FR" smtClean="0"/>
              <a:t>‹N°›</a:t>
            </a:fld>
            <a:endParaRPr lang="fr-FR"/>
          </a:p>
        </p:txBody>
      </p:sp>
    </p:spTree>
    <p:extLst>
      <p:ext uri="{BB962C8B-B14F-4D97-AF65-F5344CB8AC3E}">
        <p14:creationId xmlns:p14="http://schemas.microsoft.com/office/powerpoint/2010/main" val="1075336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F19D13-DCF8-4BC9-BFC6-5ACC1002E47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5E1F49E-463E-422C-8744-CCED6A5CC45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6444388-4C0D-4CCC-84B0-951F89B39653}"/>
              </a:ext>
            </a:extLst>
          </p:cNvPr>
          <p:cNvSpPr>
            <a:spLocks noGrp="1"/>
          </p:cNvSpPr>
          <p:nvPr>
            <p:ph type="dt" sz="half" idx="10"/>
          </p:nvPr>
        </p:nvSpPr>
        <p:spPr/>
        <p:txBody>
          <a:bodyPr/>
          <a:lstStyle/>
          <a:p>
            <a:fld id="{2C7F8DF4-10ED-461B-9930-B366689E7492}" type="datetimeFigureOut">
              <a:rPr lang="fr-FR" smtClean="0"/>
              <a:t>27/05/2019</a:t>
            </a:fld>
            <a:endParaRPr lang="fr-FR"/>
          </a:p>
        </p:txBody>
      </p:sp>
      <p:sp>
        <p:nvSpPr>
          <p:cNvPr id="5" name="Espace réservé du pied de page 4">
            <a:extLst>
              <a:ext uri="{FF2B5EF4-FFF2-40B4-BE49-F238E27FC236}">
                <a16:creationId xmlns:a16="http://schemas.microsoft.com/office/drawing/2014/main" id="{3271C10D-58C7-4536-AD5C-4778838112A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966455B-DA16-402E-AD98-C1A34307F44E}"/>
              </a:ext>
            </a:extLst>
          </p:cNvPr>
          <p:cNvSpPr>
            <a:spLocks noGrp="1"/>
          </p:cNvSpPr>
          <p:nvPr>
            <p:ph type="sldNum" sz="quarter" idx="12"/>
          </p:nvPr>
        </p:nvSpPr>
        <p:spPr/>
        <p:txBody>
          <a:bodyPr/>
          <a:lstStyle/>
          <a:p>
            <a:fld id="{3BB671E3-C09C-49CF-B262-AD217563B046}" type="slidenum">
              <a:rPr lang="fr-FR" smtClean="0"/>
              <a:t>‹N°›</a:t>
            </a:fld>
            <a:endParaRPr lang="fr-FR"/>
          </a:p>
        </p:txBody>
      </p:sp>
    </p:spTree>
    <p:extLst>
      <p:ext uri="{BB962C8B-B14F-4D97-AF65-F5344CB8AC3E}">
        <p14:creationId xmlns:p14="http://schemas.microsoft.com/office/powerpoint/2010/main" val="3174542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10E1528-74AC-4227-A457-A730BC3A203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BF99D461-5C24-4228-ABF5-75EC847CC9C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E33DAD8-D007-4444-89CB-C3FA446DF504}"/>
              </a:ext>
            </a:extLst>
          </p:cNvPr>
          <p:cNvSpPr>
            <a:spLocks noGrp="1"/>
          </p:cNvSpPr>
          <p:nvPr>
            <p:ph type="dt" sz="half" idx="10"/>
          </p:nvPr>
        </p:nvSpPr>
        <p:spPr/>
        <p:txBody>
          <a:bodyPr/>
          <a:lstStyle/>
          <a:p>
            <a:fld id="{2C7F8DF4-10ED-461B-9930-B366689E7492}" type="datetimeFigureOut">
              <a:rPr lang="fr-FR" smtClean="0"/>
              <a:t>27/05/2019</a:t>
            </a:fld>
            <a:endParaRPr lang="fr-FR"/>
          </a:p>
        </p:txBody>
      </p:sp>
      <p:sp>
        <p:nvSpPr>
          <p:cNvPr id="5" name="Espace réservé du pied de page 4">
            <a:extLst>
              <a:ext uri="{FF2B5EF4-FFF2-40B4-BE49-F238E27FC236}">
                <a16:creationId xmlns:a16="http://schemas.microsoft.com/office/drawing/2014/main" id="{16D87D5F-2814-46B9-A022-517787660E5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CE4973F-66AB-4490-B628-342692EFBDC5}"/>
              </a:ext>
            </a:extLst>
          </p:cNvPr>
          <p:cNvSpPr>
            <a:spLocks noGrp="1"/>
          </p:cNvSpPr>
          <p:nvPr>
            <p:ph type="sldNum" sz="quarter" idx="12"/>
          </p:nvPr>
        </p:nvSpPr>
        <p:spPr/>
        <p:txBody>
          <a:bodyPr/>
          <a:lstStyle/>
          <a:p>
            <a:fld id="{3BB671E3-C09C-49CF-B262-AD217563B046}" type="slidenum">
              <a:rPr lang="fr-FR" smtClean="0"/>
              <a:t>‹N°›</a:t>
            </a:fld>
            <a:endParaRPr lang="fr-FR"/>
          </a:p>
        </p:txBody>
      </p:sp>
    </p:spTree>
    <p:extLst>
      <p:ext uri="{BB962C8B-B14F-4D97-AF65-F5344CB8AC3E}">
        <p14:creationId xmlns:p14="http://schemas.microsoft.com/office/powerpoint/2010/main" val="3472085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BB5BE6FA-98A9-4DA1-B58C-363E52790B4C}" type="slidenum">
              <a:rPr lang="fr-FR"/>
              <a:pPr>
                <a:defRPr/>
              </a:pPr>
              <a:t>‹N°›</a:t>
            </a:fld>
            <a:endParaRPr lang="fr-FR" dirty="0"/>
          </a:p>
        </p:txBody>
      </p:sp>
    </p:spTree>
    <p:extLst>
      <p:ext uri="{BB962C8B-B14F-4D97-AF65-F5344CB8AC3E}">
        <p14:creationId xmlns:p14="http://schemas.microsoft.com/office/powerpoint/2010/main" val="4890265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F3324D42-E164-4CD4-A558-38CF4FFF58A5}" type="slidenum">
              <a:rPr lang="fr-FR"/>
              <a:pPr>
                <a:defRPr/>
              </a:pPr>
              <a:t>‹N°›</a:t>
            </a:fld>
            <a:endParaRPr lang="fr-FR" dirty="0"/>
          </a:p>
        </p:txBody>
      </p:sp>
    </p:spTree>
    <p:extLst>
      <p:ext uri="{BB962C8B-B14F-4D97-AF65-F5344CB8AC3E}">
        <p14:creationId xmlns:p14="http://schemas.microsoft.com/office/powerpoint/2010/main" val="32148196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0C88850C-6975-46E2-A22D-BB5E01994E97}" type="slidenum">
              <a:rPr lang="fr-FR"/>
              <a:pPr>
                <a:defRPr/>
              </a:pPr>
              <a:t>‹N°›</a:t>
            </a:fld>
            <a:endParaRPr lang="fr-FR" dirty="0"/>
          </a:p>
        </p:txBody>
      </p:sp>
    </p:spTree>
    <p:extLst>
      <p:ext uri="{BB962C8B-B14F-4D97-AF65-F5344CB8AC3E}">
        <p14:creationId xmlns:p14="http://schemas.microsoft.com/office/powerpoint/2010/main" val="4069413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DF9AB56B-6BB1-4C52-8FEE-DF3EA6CB1FCB}" type="slidenum">
              <a:rPr lang="fr-FR"/>
              <a:pPr>
                <a:defRPr/>
              </a:pPr>
              <a:t>‹N°›</a:t>
            </a:fld>
            <a:endParaRPr lang="fr-FR" dirty="0"/>
          </a:p>
        </p:txBody>
      </p:sp>
    </p:spTree>
    <p:extLst>
      <p:ext uri="{BB962C8B-B14F-4D97-AF65-F5344CB8AC3E}">
        <p14:creationId xmlns:p14="http://schemas.microsoft.com/office/powerpoint/2010/main" val="457079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72BA148C-D02A-4507-AA1A-78E403380C19}" type="slidenum">
              <a:rPr lang="fr-FR"/>
              <a:pPr>
                <a:defRPr/>
              </a:pPr>
              <a:t>‹N°›</a:t>
            </a:fld>
            <a:endParaRPr lang="fr-FR" dirty="0"/>
          </a:p>
        </p:txBody>
      </p:sp>
    </p:spTree>
    <p:extLst>
      <p:ext uri="{BB962C8B-B14F-4D97-AF65-F5344CB8AC3E}">
        <p14:creationId xmlns:p14="http://schemas.microsoft.com/office/powerpoint/2010/main" val="3570593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FDBFB353-375F-4C8D-BE49-A1487033D590}" type="slidenum">
              <a:rPr lang="fr-FR"/>
              <a:pPr>
                <a:defRPr/>
              </a:pPr>
              <a:t>‹N°›</a:t>
            </a:fld>
            <a:endParaRPr lang="fr-FR" dirty="0"/>
          </a:p>
        </p:txBody>
      </p:sp>
    </p:spTree>
    <p:extLst>
      <p:ext uri="{BB962C8B-B14F-4D97-AF65-F5344CB8AC3E}">
        <p14:creationId xmlns:p14="http://schemas.microsoft.com/office/powerpoint/2010/main" val="1107387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12653057-74A7-4D1F-9F9F-69D7D2AC853F}" type="slidenum">
              <a:rPr lang="fr-FR"/>
              <a:pPr>
                <a:defRPr/>
              </a:pPr>
              <a:t>‹N°›</a:t>
            </a:fld>
            <a:endParaRPr lang="fr-FR" dirty="0"/>
          </a:p>
        </p:txBody>
      </p:sp>
    </p:spTree>
    <p:extLst>
      <p:ext uri="{BB962C8B-B14F-4D97-AF65-F5344CB8AC3E}">
        <p14:creationId xmlns:p14="http://schemas.microsoft.com/office/powerpoint/2010/main" val="2833426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801E2C91-3DA5-4086-86F3-77BDC38AD4B0}" type="slidenum">
              <a:rPr lang="fr-FR"/>
              <a:pPr>
                <a:defRPr/>
              </a:pPr>
              <a:t>‹N°›</a:t>
            </a:fld>
            <a:endParaRPr lang="fr-FR" dirty="0"/>
          </a:p>
        </p:txBody>
      </p:sp>
    </p:spTree>
    <p:extLst>
      <p:ext uri="{BB962C8B-B14F-4D97-AF65-F5344CB8AC3E}">
        <p14:creationId xmlns:p14="http://schemas.microsoft.com/office/powerpoint/2010/main" val="2687118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1B3C70-2BC2-41F8-B831-1ADADAFC543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76E6919-6AC8-481D-B2D7-5B4C8310E09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E469190-67EB-4D28-8F3C-82BA2D4F6371}"/>
              </a:ext>
            </a:extLst>
          </p:cNvPr>
          <p:cNvSpPr>
            <a:spLocks noGrp="1"/>
          </p:cNvSpPr>
          <p:nvPr>
            <p:ph type="dt" sz="half" idx="10"/>
          </p:nvPr>
        </p:nvSpPr>
        <p:spPr/>
        <p:txBody>
          <a:bodyPr/>
          <a:lstStyle/>
          <a:p>
            <a:fld id="{2C7F8DF4-10ED-461B-9930-B366689E7492}" type="datetimeFigureOut">
              <a:rPr lang="fr-FR" smtClean="0"/>
              <a:t>27/05/2019</a:t>
            </a:fld>
            <a:endParaRPr lang="fr-FR"/>
          </a:p>
        </p:txBody>
      </p:sp>
      <p:sp>
        <p:nvSpPr>
          <p:cNvPr id="5" name="Espace réservé du pied de page 4">
            <a:extLst>
              <a:ext uri="{FF2B5EF4-FFF2-40B4-BE49-F238E27FC236}">
                <a16:creationId xmlns:a16="http://schemas.microsoft.com/office/drawing/2014/main" id="{75F1DBA0-1832-4992-9DBF-4184EDACB2E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9E70D4E-F6BC-4891-B636-0DEA9716CFDC}"/>
              </a:ext>
            </a:extLst>
          </p:cNvPr>
          <p:cNvSpPr>
            <a:spLocks noGrp="1"/>
          </p:cNvSpPr>
          <p:nvPr>
            <p:ph type="sldNum" sz="quarter" idx="12"/>
          </p:nvPr>
        </p:nvSpPr>
        <p:spPr/>
        <p:txBody>
          <a:bodyPr/>
          <a:lstStyle/>
          <a:p>
            <a:fld id="{3BB671E3-C09C-49CF-B262-AD217563B046}" type="slidenum">
              <a:rPr lang="fr-FR" smtClean="0"/>
              <a:t>‹N°›</a:t>
            </a:fld>
            <a:endParaRPr lang="fr-FR"/>
          </a:p>
        </p:txBody>
      </p:sp>
    </p:spTree>
    <p:extLst>
      <p:ext uri="{BB962C8B-B14F-4D97-AF65-F5344CB8AC3E}">
        <p14:creationId xmlns:p14="http://schemas.microsoft.com/office/powerpoint/2010/main" val="3118426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F1E5046D-7CC7-4152-B149-F82A042AFC97}" type="slidenum">
              <a:rPr lang="fr-FR"/>
              <a:pPr>
                <a:defRPr/>
              </a:pPr>
              <a:t>‹N°›</a:t>
            </a:fld>
            <a:endParaRPr lang="fr-FR" dirty="0"/>
          </a:p>
        </p:txBody>
      </p:sp>
    </p:spTree>
    <p:extLst>
      <p:ext uri="{BB962C8B-B14F-4D97-AF65-F5344CB8AC3E}">
        <p14:creationId xmlns:p14="http://schemas.microsoft.com/office/powerpoint/2010/main" val="3463790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0F481ACD-7E22-44DD-9244-91D89F34BD84}" type="slidenum">
              <a:rPr lang="fr-FR"/>
              <a:pPr>
                <a:defRPr/>
              </a:pPr>
              <a:t>‹N°›</a:t>
            </a:fld>
            <a:endParaRPr lang="fr-FR" dirty="0"/>
          </a:p>
        </p:txBody>
      </p:sp>
    </p:spTree>
    <p:extLst>
      <p:ext uri="{BB962C8B-B14F-4D97-AF65-F5344CB8AC3E}">
        <p14:creationId xmlns:p14="http://schemas.microsoft.com/office/powerpoint/2010/main" val="3066620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38F1E175-E59D-4869-A80D-D20344EEF88C}" type="slidenum">
              <a:rPr lang="fr-FR"/>
              <a:pPr>
                <a:defRPr/>
              </a:pPr>
              <a:t>‹N°›</a:t>
            </a:fld>
            <a:endParaRPr lang="fr-FR" dirty="0"/>
          </a:p>
        </p:txBody>
      </p:sp>
    </p:spTree>
    <p:extLst>
      <p:ext uri="{BB962C8B-B14F-4D97-AF65-F5344CB8AC3E}">
        <p14:creationId xmlns:p14="http://schemas.microsoft.com/office/powerpoint/2010/main" val="25476805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09600" y="274639"/>
            <a:ext cx="10972800" cy="58515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9109BA6E-62AF-4AB4-9E6F-9A09EDE738C9}" type="slidenum">
              <a:rPr lang="fr-FR"/>
              <a:pPr>
                <a:defRPr/>
              </a:pPr>
              <a:t>‹N°›</a:t>
            </a:fld>
            <a:endParaRPr lang="fr-FR" dirty="0"/>
          </a:p>
        </p:txBody>
      </p:sp>
    </p:spTree>
    <p:extLst>
      <p:ext uri="{BB962C8B-B14F-4D97-AF65-F5344CB8AC3E}">
        <p14:creationId xmlns:p14="http://schemas.microsoft.com/office/powerpoint/2010/main" val="2876109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dgm" preserve="1">
  <p:cSld name="Titre et graphique ou organigramme hiérarchique">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p>
            <a:r>
              <a:rPr lang="fr-FR"/>
              <a:t>Cliquez pour modifier le style du titre</a:t>
            </a:r>
          </a:p>
        </p:txBody>
      </p:sp>
      <p:sp>
        <p:nvSpPr>
          <p:cNvPr id="3" name="Espace réservé du graphique SmartArt 2"/>
          <p:cNvSpPr>
            <a:spLocks noGrp="1"/>
          </p:cNvSpPr>
          <p:nvPr>
            <p:ph type="dgm" idx="1"/>
          </p:nvPr>
        </p:nvSpPr>
        <p:spPr>
          <a:xfrm>
            <a:off x="609600" y="1600201"/>
            <a:ext cx="10972800" cy="4525963"/>
          </a:xfrm>
        </p:spPr>
        <p:txBody>
          <a:bodyPr/>
          <a:lstStyle/>
          <a:p>
            <a:pPr lvl="0"/>
            <a:endParaRPr lang="fr-FR"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95A14D2D-246C-4A14-9286-A7E47C9906D6}" type="slidenum">
              <a:rPr lang="fr-FR"/>
              <a:pPr>
                <a:defRPr/>
              </a:pPr>
              <a:t>‹N°›</a:t>
            </a:fld>
            <a:endParaRPr lang="fr-FR" dirty="0"/>
          </a:p>
        </p:txBody>
      </p:sp>
    </p:spTree>
    <p:extLst>
      <p:ext uri="{BB962C8B-B14F-4D97-AF65-F5344CB8AC3E}">
        <p14:creationId xmlns:p14="http://schemas.microsoft.com/office/powerpoint/2010/main" val="3740828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0" name="Triangle rect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r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latin typeface="Frutiger LT Std 55 Roman" pitchFamily="34" charset="0"/>
              </a:defRPr>
            </a:lvl1pPr>
            <a:extLst/>
          </a:lstStyle>
          <a:p>
            <a:r>
              <a:rPr kumimoji="0" lang="fr-FR" dirty="0"/>
              <a:t>Modifiez le style du titre</a:t>
            </a:r>
            <a:endParaRPr kumimoji="0" lang="en-US" dirty="0"/>
          </a:p>
        </p:txBody>
      </p:sp>
      <p:sp>
        <p:nvSpPr>
          <p:cNvPr id="17" name="Sous-titr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latin typeface="Felt Tip Roman" pitchFamily="2"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fr-FR" dirty="0"/>
              <a:t>Modifiez le style des sous-titres du masque</a:t>
            </a:r>
            <a:endParaRPr kumimoji="0" lang="en-US" dirty="0"/>
          </a:p>
        </p:txBody>
      </p:sp>
      <p:grpSp>
        <p:nvGrpSpPr>
          <p:cNvPr id="2" name="Groupe 1"/>
          <p:cNvGrpSpPr/>
          <p:nvPr/>
        </p:nvGrpSpPr>
        <p:grpSpPr>
          <a:xfrm>
            <a:off x="-5019" y="4953000"/>
            <a:ext cx="12197020" cy="1912088"/>
            <a:chOff x="-3765" y="4832896"/>
            <a:chExt cx="9147765" cy="2032192"/>
          </a:xfrm>
        </p:grpSpPr>
        <p:sp>
          <p:nvSpPr>
            <p:cNvPr id="7" name="Forme libre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orme libre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orme libre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2" name="Connecteur droit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4" name="Imag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35361" y="5787973"/>
            <a:ext cx="2232580" cy="759936"/>
          </a:xfrm>
          <a:prstGeom prst="rect">
            <a:avLst/>
          </a:prstGeom>
        </p:spPr>
      </p:pic>
      <p:pic>
        <p:nvPicPr>
          <p:cNvPr id="5" name="Imag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50458" y="34952"/>
            <a:ext cx="5410693" cy="1345522"/>
          </a:xfrm>
          <a:prstGeom prst="rect">
            <a:avLst/>
          </a:prstGeom>
        </p:spPr>
      </p:pic>
      <p:pic>
        <p:nvPicPr>
          <p:cNvPr id="13" name="Image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7258" y="70902"/>
            <a:ext cx="5041365" cy="1309573"/>
          </a:xfrm>
          <a:prstGeom prst="rect">
            <a:avLst/>
          </a:prstGeom>
        </p:spPr>
      </p:pic>
      <p:pic>
        <p:nvPicPr>
          <p:cNvPr id="6" name="Imag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231904" y="188640"/>
            <a:ext cx="1396800" cy="1347517"/>
          </a:xfrm>
          <a:prstGeom prst="rect">
            <a:avLst/>
          </a:prstGeom>
        </p:spPr>
      </p:pic>
    </p:spTree>
    <p:extLst>
      <p:ext uri="{BB962C8B-B14F-4D97-AF65-F5344CB8AC3E}">
        <p14:creationId xmlns:p14="http://schemas.microsoft.com/office/powerpoint/2010/main" val="3908970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lvl1pPr>
              <a:defRPr b="0">
                <a:latin typeface="Insignia LT Std" pitchFamily="34" charset="0"/>
              </a:defRPr>
            </a:lvl1pPr>
            <a:lvl2pPr>
              <a:defRPr>
                <a:latin typeface="Frutiger LT Std 45 Light" pitchFamily="34" charset="0"/>
              </a:defRPr>
            </a:lvl2pPr>
            <a:lvl3pPr>
              <a:defRPr>
                <a:latin typeface="Frutiger LT Std 47 Light Cn" pitchFamily="34" charset="0"/>
              </a:defRPr>
            </a:lvl3pPr>
            <a:extLst/>
          </a:lstStyle>
          <a:p>
            <a:pPr lvl="0" eaLnBrk="1" latinLnBrk="0" hangingPunct="1"/>
            <a:r>
              <a:rPr lang="fr-FR" dirty="0"/>
              <a:t>Modifiez les styles du texte du masque</a:t>
            </a:r>
          </a:p>
          <a:p>
            <a:pPr lvl="1" eaLnBrk="1" latinLnBrk="0" hangingPunct="1"/>
            <a:r>
              <a:rPr lang="fr-FR" dirty="0"/>
              <a:t>Deuxième niveau</a:t>
            </a:r>
          </a:p>
          <a:p>
            <a:pPr lvl="2" eaLnBrk="1" latinLnBrk="0" hangingPunct="1"/>
            <a:r>
              <a:rPr lang="fr-FR" dirty="0"/>
              <a:t>Troisième niveau</a:t>
            </a:r>
          </a:p>
          <a:p>
            <a:pPr lvl="3" eaLnBrk="1" latinLnBrk="0" hangingPunct="1"/>
            <a:r>
              <a:rPr lang="fr-FR" dirty="0"/>
              <a:t>Quatrième niveau</a:t>
            </a:r>
          </a:p>
          <a:p>
            <a:pPr lvl="4" eaLnBrk="1" latinLnBrk="0" hangingPunct="1"/>
            <a:r>
              <a:rPr lang="fr-FR" dirty="0"/>
              <a:t>Cinquième niveau</a:t>
            </a:r>
            <a:endParaRPr kumimoji="0" lang="en-US" dirty="0"/>
          </a:p>
        </p:txBody>
      </p:sp>
      <p:sp>
        <p:nvSpPr>
          <p:cNvPr id="6" name="Espace réservé du numéro de diapositive 5"/>
          <p:cNvSpPr>
            <a:spLocks noGrp="1"/>
          </p:cNvSpPr>
          <p:nvPr>
            <p:ph type="sldNum" sz="quarter" idx="12"/>
          </p:nvPr>
        </p:nvSpPr>
        <p:spPr/>
        <p:txBody>
          <a:bodyPr/>
          <a:lstStyle/>
          <a:p>
            <a:fld id="{4ED9D65C-B954-4885-8C42-5A4D3C7DD019}" type="slidenum">
              <a:rPr lang="fr-FR" smtClean="0">
                <a:solidFill>
                  <a:prstClr val="black"/>
                </a:solidFill>
              </a:rPr>
              <a:pPr/>
              <a:t>‹N°›</a:t>
            </a:fld>
            <a:endParaRPr lang="fr-FR">
              <a:solidFill>
                <a:prstClr val="black"/>
              </a:solidFill>
            </a:endParaRPr>
          </a:p>
        </p:txBody>
      </p:sp>
      <p:sp>
        <p:nvSpPr>
          <p:cNvPr id="7" name="Titre 6"/>
          <p:cNvSpPr>
            <a:spLocks noGrp="1"/>
          </p:cNvSpPr>
          <p:nvPr>
            <p:ph type="title"/>
          </p:nvPr>
        </p:nvSpPr>
        <p:spPr/>
        <p:txBody>
          <a:bodyPr rtlCol="0"/>
          <a:lstStyle>
            <a:lvl1pPr>
              <a:defRPr>
                <a:latin typeface="Frutiger LT Std 55 Roman" pitchFamily="34" charset="0"/>
              </a:defRPr>
            </a:lvl1pPr>
            <a:extLst/>
          </a:lstStyle>
          <a:p>
            <a:r>
              <a:rPr kumimoji="0" lang="fr-FR" dirty="0"/>
              <a:t>Modifiez le style du titre</a:t>
            </a:r>
            <a:endParaRPr kumimoji="0" lang="en-US" dirty="0"/>
          </a:p>
        </p:txBody>
      </p:sp>
      <p:pic>
        <p:nvPicPr>
          <p:cNvPr id="2" name="Imag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6427" y="6237313"/>
            <a:ext cx="1536171" cy="522889"/>
          </a:xfrm>
          <a:prstGeom prst="rect">
            <a:avLst/>
          </a:prstGeom>
        </p:spPr>
      </p:pic>
      <p:pic>
        <p:nvPicPr>
          <p:cNvPr id="5" name="Imag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0704512" y="836712"/>
            <a:ext cx="1442720" cy="542544"/>
          </a:xfrm>
          <a:prstGeom prst="rect">
            <a:avLst/>
          </a:prstGeom>
        </p:spPr>
      </p:pic>
      <p:pic>
        <p:nvPicPr>
          <p:cNvPr id="8" name="Imag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349" y="116632"/>
            <a:ext cx="1442720" cy="542544"/>
          </a:xfrm>
          <a:prstGeom prst="rect">
            <a:avLst/>
          </a:prstGeom>
        </p:spPr>
      </p:pic>
      <p:pic>
        <p:nvPicPr>
          <p:cNvPr id="9" name="Imag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85804" y="240280"/>
            <a:ext cx="1442720" cy="542544"/>
          </a:xfrm>
          <a:prstGeom prst="rect">
            <a:avLst/>
          </a:prstGeom>
        </p:spPr>
      </p:pic>
    </p:spTree>
    <p:extLst>
      <p:ext uri="{BB962C8B-B14F-4D97-AF65-F5344CB8AC3E}">
        <p14:creationId xmlns:p14="http://schemas.microsoft.com/office/powerpoint/2010/main" val="169231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aison">
    <p:bg>
      <p:bgRef idx="1003">
        <a:schemeClr val="bg1"/>
      </p:bgRef>
    </p:bg>
    <p:spTree>
      <p:nvGrpSpPr>
        <p:cNvPr id="1" name=""/>
        <p:cNvGrpSpPr/>
        <p:nvPr/>
      </p:nvGrpSpPr>
      <p:grpSpPr>
        <a:xfrm>
          <a:off x="0" y="0"/>
          <a:ext cx="0" cy="0"/>
          <a:chOff x="0" y="0"/>
          <a:chExt cx="0" cy="0"/>
        </a:xfrm>
      </p:grpSpPr>
      <p:sp>
        <p:nvSpPr>
          <p:cNvPr id="2" name="Titre 1"/>
          <p:cNvSpPr>
            <a:spLocks noGrp="1"/>
          </p:cNvSpPr>
          <p:nvPr>
            <p:ph type="title"/>
          </p:nvPr>
        </p:nvSpPr>
        <p:spPr>
          <a:xfrm>
            <a:off x="609600" y="273050"/>
            <a:ext cx="10972800" cy="1143000"/>
          </a:xfrm>
        </p:spPr>
        <p:txBody>
          <a:bodyPr anchor="ctr"/>
          <a:lstStyle>
            <a:lvl1pPr>
              <a:defRPr>
                <a:latin typeface="Frutiger LT Std 55 Roman" pitchFamily="34" charset="0"/>
              </a:defRPr>
            </a:lvl1pPr>
            <a:extLst/>
          </a:lstStyle>
          <a:p>
            <a:r>
              <a:rPr kumimoji="0" lang="fr-FR" dirty="0"/>
              <a:t>Modifiez le style du titre</a:t>
            </a:r>
            <a:endParaRPr kumimoji="0" lang="en-US" dirty="0"/>
          </a:p>
        </p:txBody>
      </p:sp>
      <p:sp>
        <p:nvSpPr>
          <p:cNvPr id="3" name="Espace réservé du texte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latin typeface="Frutiger LT Std 55 Roman" pitchFamily="34" charset="0"/>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dirty="0"/>
              <a:t>Modifiez les styles du texte du masque</a:t>
            </a:r>
          </a:p>
        </p:txBody>
      </p:sp>
      <p:sp>
        <p:nvSpPr>
          <p:cNvPr id="4" name="Espace réservé du texte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latin typeface="Frutiger LT Std 55 Roman" pitchFamily="34" charset="0"/>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dirty="0"/>
              <a:t>Modifiez les styles du texte du masque</a:t>
            </a:r>
          </a:p>
        </p:txBody>
      </p:sp>
      <p:sp>
        <p:nvSpPr>
          <p:cNvPr id="5" name="Espace réservé du contenu 4"/>
          <p:cNvSpPr>
            <a:spLocks noGrp="1"/>
          </p:cNvSpPr>
          <p:nvPr>
            <p:ph sz="quarter" idx="2"/>
          </p:nvPr>
        </p:nvSpPr>
        <p:spPr>
          <a:xfrm>
            <a:off x="609600" y="1444295"/>
            <a:ext cx="5386917" cy="3941763"/>
          </a:xfrm>
          <a:ln>
            <a:noFill/>
            <a:prstDash val="sysDash"/>
            <a:miter lim="800000"/>
          </a:ln>
        </p:spPr>
        <p:txBody>
          <a:bodyPr/>
          <a:lstStyle>
            <a:lvl1pPr>
              <a:defRPr sz="2400">
                <a:latin typeface="Insignia LT Std" pitchFamily="34" charset="0"/>
              </a:defRPr>
            </a:lvl1pPr>
            <a:lvl2pPr>
              <a:defRPr sz="2000">
                <a:latin typeface="Frutiger LT Std 45 Light" pitchFamily="34" charset="0"/>
              </a:defRPr>
            </a:lvl2pPr>
            <a:lvl3pPr>
              <a:defRPr sz="1800">
                <a:latin typeface="Frutiger LT Std 47 Light Cn" pitchFamily="34" charset="0"/>
              </a:defRPr>
            </a:lvl3pPr>
            <a:lvl4pPr>
              <a:defRPr sz="1600"/>
            </a:lvl4pPr>
            <a:lvl5pPr>
              <a:defRPr sz="1600"/>
            </a:lvl5pPr>
            <a:extLst/>
          </a:lstStyle>
          <a:p>
            <a:pPr lvl="0" eaLnBrk="1" latinLnBrk="0" hangingPunct="1"/>
            <a:r>
              <a:rPr lang="fr-FR" dirty="0"/>
              <a:t>Modifiez les styles du texte du masque</a:t>
            </a:r>
          </a:p>
          <a:p>
            <a:pPr lvl="1" eaLnBrk="1" latinLnBrk="0" hangingPunct="1"/>
            <a:r>
              <a:rPr lang="fr-FR" dirty="0"/>
              <a:t>Deuxième niveau</a:t>
            </a:r>
          </a:p>
          <a:p>
            <a:pPr lvl="2" eaLnBrk="1" latinLnBrk="0" hangingPunct="1"/>
            <a:r>
              <a:rPr lang="fr-FR" dirty="0"/>
              <a:t>Troisième niveau</a:t>
            </a:r>
          </a:p>
          <a:p>
            <a:pPr lvl="3" eaLnBrk="1" latinLnBrk="0" hangingPunct="1"/>
            <a:r>
              <a:rPr lang="fr-FR" dirty="0"/>
              <a:t>Quatrième niveau</a:t>
            </a:r>
          </a:p>
          <a:p>
            <a:pPr lvl="4" eaLnBrk="1" latinLnBrk="0" hangingPunct="1"/>
            <a:r>
              <a:rPr lang="fr-FR" dirty="0"/>
              <a:t>Cinquième niveau</a:t>
            </a:r>
            <a:endParaRPr kumimoji="0" lang="en-US" dirty="0"/>
          </a:p>
        </p:txBody>
      </p:sp>
      <p:sp>
        <p:nvSpPr>
          <p:cNvPr id="6" name="Espace réservé du contenu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atin typeface="Insignia LT Std" pitchFamily="34" charset="0"/>
              </a:defRPr>
            </a:lvl1pPr>
            <a:lvl2pPr>
              <a:defRPr sz="2000">
                <a:latin typeface="Frutiger LT Std 45 Light" pitchFamily="34" charset="0"/>
              </a:defRPr>
            </a:lvl2pPr>
            <a:lvl3pPr>
              <a:defRPr sz="1800">
                <a:latin typeface="Frutiger LT Std 47 Light Cn" pitchFamily="34" charset="0"/>
              </a:defRPr>
            </a:lvl3pPr>
            <a:lvl4pPr>
              <a:defRPr sz="1600"/>
            </a:lvl4pPr>
            <a:lvl5pPr>
              <a:defRPr sz="1600"/>
            </a:lvl5pPr>
            <a:extLst/>
          </a:lstStyle>
          <a:p>
            <a:pPr lvl="0" eaLnBrk="1" latinLnBrk="0" hangingPunct="1"/>
            <a:r>
              <a:rPr lang="fr-FR" dirty="0"/>
              <a:t>Modifiez les styles du texte du masque</a:t>
            </a:r>
          </a:p>
          <a:p>
            <a:pPr lvl="1" eaLnBrk="1" latinLnBrk="0" hangingPunct="1"/>
            <a:r>
              <a:rPr lang="fr-FR" dirty="0"/>
              <a:t>Deuxième niveau</a:t>
            </a:r>
          </a:p>
          <a:p>
            <a:pPr lvl="2" eaLnBrk="1" latinLnBrk="0" hangingPunct="1"/>
            <a:r>
              <a:rPr lang="fr-FR" dirty="0"/>
              <a:t>Troisième niveau</a:t>
            </a:r>
          </a:p>
          <a:p>
            <a:pPr lvl="3" eaLnBrk="1" latinLnBrk="0" hangingPunct="1"/>
            <a:r>
              <a:rPr lang="fr-FR" dirty="0"/>
              <a:t>Quatrième niveau</a:t>
            </a:r>
          </a:p>
          <a:p>
            <a:pPr lvl="4" eaLnBrk="1" latinLnBrk="0" hangingPunct="1"/>
            <a:r>
              <a:rPr lang="fr-FR" dirty="0"/>
              <a:t>Cinquième niveau</a:t>
            </a:r>
            <a:endParaRPr kumimoji="0" lang="en-US" dirty="0"/>
          </a:p>
        </p:txBody>
      </p:sp>
      <p:sp>
        <p:nvSpPr>
          <p:cNvPr id="7" name="Espace réservé de la date 6"/>
          <p:cNvSpPr>
            <a:spLocks noGrp="1"/>
          </p:cNvSpPr>
          <p:nvPr>
            <p:ph type="dt" sz="half" idx="10"/>
          </p:nvPr>
        </p:nvSpPr>
        <p:spPr/>
        <p:txBody>
          <a:bodyPr/>
          <a:lstStyle/>
          <a:p>
            <a:fld id="{0AA61932-523C-4C54-902A-6E06286B2B39}" type="datetime1">
              <a:rPr lang="fr-FR" smtClean="0">
                <a:solidFill>
                  <a:prstClr val="black"/>
                </a:solidFill>
              </a:rPr>
              <a:pPr/>
              <a:t>27/05/2019</a:t>
            </a:fld>
            <a:endParaRPr lang="fr-FR">
              <a:solidFill>
                <a:prstClr val="black"/>
              </a:solidFill>
            </a:endParaRPr>
          </a:p>
        </p:txBody>
      </p:sp>
      <p:sp>
        <p:nvSpPr>
          <p:cNvPr id="8" name="Espace réservé du pied de page 7"/>
          <p:cNvSpPr>
            <a:spLocks noGrp="1"/>
          </p:cNvSpPr>
          <p:nvPr>
            <p:ph type="ftr" sz="quarter" idx="11"/>
          </p:nvPr>
        </p:nvSpPr>
        <p:spPr/>
        <p:txBody>
          <a:bodyPr/>
          <a:lstStyle/>
          <a:p>
            <a:endParaRPr lang="fr-FR">
              <a:solidFill>
                <a:prstClr val="black"/>
              </a:solidFill>
            </a:endParaRPr>
          </a:p>
        </p:txBody>
      </p:sp>
      <p:sp>
        <p:nvSpPr>
          <p:cNvPr id="9" name="Espace réservé du numéro de diapositive 8"/>
          <p:cNvSpPr>
            <a:spLocks noGrp="1"/>
          </p:cNvSpPr>
          <p:nvPr>
            <p:ph type="sldNum" sz="quarter" idx="12"/>
          </p:nvPr>
        </p:nvSpPr>
        <p:spPr/>
        <p:txBody>
          <a:bodyPr/>
          <a:lstStyle/>
          <a:p>
            <a:fld id="{4ED9D65C-B954-4885-8C42-5A4D3C7DD019}" type="slidenum">
              <a:rPr lang="fr-FR" smtClean="0">
                <a:solidFill>
                  <a:prstClr val="black"/>
                </a:solidFill>
              </a:rPr>
              <a:pPr/>
              <a:t>‹N°›</a:t>
            </a:fld>
            <a:endParaRPr lang="fr-FR">
              <a:solidFill>
                <a:prstClr val="black"/>
              </a:solidFill>
            </a:endParaRPr>
          </a:p>
        </p:txBody>
      </p: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349" y="116632"/>
            <a:ext cx="1442720" cy="542544"/>
          </a:xfrm>
          <a:prstGeom prst="rect">
            <a:avLst/>
          </a:prstGeom>
        </p:spPr>
      </p:pic>
      <p:pic>
        <p:nvPicPr>
          <p:cNvPr id="11" name="Imag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85804" y="240280"/>
            <a:ext cx="1442720" cy="542544"/>
          </a:xfrm>
          <a:prstGeom prst="rect">
            <a:avLst/>
          </a:prstGeom>
        </p:spPr>
      </p:pic>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0800000">
            <a:off x="10704512" y="836712"/>
            <a:ext cx="1442720" cy="542544"/>
          </a:xfrm>
          <a:prstGeom prst="rect">
            <a:avLst/>
          </a:prstGeom>
        </p:spPr>
      </p:pic>
    </p:spTree>
    <p:extLst>
      <p:ext uri="{BB962C8B-B14F-4D97-AF65-F5344CB8AC3E}">
        <p14:creationId xmlns:p14="http://schemas.microsoft.com/office/powerpoint/2010/main" val="369789952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F21BA9-F696-4073-A022-95437109149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8B51301-D8C6-490A-9FDF-731B3D6E53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7C1C5AE-F3F0-4A6B-8B42-EF33B898A6B2}"/>
              </a:ext>
            </a:extLst>
          </p:cNvPr>
          <p:cNvSpPr>
            <a:spLocks noGrp="1"/>
          </p:cNvSpPr>
          <p:nvPr>
            <p:ph type="dt" sz="half" idx="10"/>
          </p:nvPr>
        </p:nvSpPr>
        <p:spPr/>
        <p:txBody>
          <a:bodyPr/>
          <a:lstStyle/>
          <a:p>
            <a:fld id="{2C7F8DF4-10ED-461B-9930-B366689E7492}" type="datetimeFigureOut">
              <a:rPr lang="fr-FR" smtClean="0"/>
              <a:t>27/05/2019</a:t>
            </a:fld>
            <a:endParaRPr lang="fr-FR"/>
          </a:p>
        </p:txBody>
      </p:sp>
      <p:sp>
        <p:nvSpPr>
          <p:cNvPr id="5" name="Espace réservé du pied de page 4">
            <a:extLst>
              <a:ext uri="{FF2B5EF4-FFF2-40B4-BE49-F238E27FC236}">
                <a16:creationId xmlns:a16="http://schemas.microsoft.com/office/drawing/2014/main" id="{B8E9ED5B-0E9C-47A5-94FA-9F0FBBDF5C5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BE641F5-6E62-4083-AE06-7A239666B129}"/>
              </a:ext>
            </a:extLst>
          </p:cNvPr>
          <p:cNvSpPr>
            <a:spLocks noGrp="1"/>
          </p:cNvSpPr>
          <p:nvPr>
            <p:ph type="sldNum" sz="quarter" idx="12"/>
          </p:nvPr>
        </p:nvSpPr>
        <p:spPr/>
        <p:txBody>
          <a:bodyPr/>
          <a:lstStyle/>
          <a:p>
            <a:fld id="{3BB671E3-C09C-49CF-B262-AD217563B046}" type="slidenum">
              <a:rPr lang="fr-FR" smtClean="0"/>
              <a:t>‹N°›</a:t>
            </a:fld>
            <a:endParaRPr lang="fr-FR"/>
          </a:p>
        </p:txBody>
      </p:sp>
    </p:spTree>
    <p:extLst>
      <p:ext uri="{BB962C8B-B14F-4D97-AF65-F5344CB8AC3E}">
        <p14:creationId xmlns:p14="http://schemas.microsoft.com/office/powerpoint/2010/main" val="1333743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5C1F02-48A2-42B0-9711-ED92D62DB28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875B0DC-BB75-4ED4-BBE2-2FD96C16655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93AE6D9-4C67-4CC6-8A57-849A3380D11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92C150B-5AC5-45C2-A49D-FB507C924DC3}"/>
              </a:ext>
            </a:extLst>
          </p:cNvPr>
          <p:cNvSpPr>
            <a:spLocks noGrp="1"/>
          </p:cNvSpPr>
          <p:nvPr>
            <p:ph type="dt" sz="half" idx="10"/>
          </p:nvPr>
        </p:nvSpPr>
        <p:spPr/>
        <p:txBody>
          <a:bodyPr/>
          <a:lstStyle/>
          <a:p>
            <a:fld id="{2C7F8DF4-10ED-461B-9930-B366689E7492}" type="datetimeFigureOut">
              <a:rPr lang="fr-FR" smtClean="0"/>
              <a:t>27/05/2019</a:t>
            </a:fld>
            <a:endParaRPr lang="fr-FR"/>
          </a:p>
        </p:txBody>
      </p:sp>
      <p:sp>
        <p:nvSpPr>
          <p:cNvPr id="6" name="Espace réservé du pied de page 5">
            <a:extLst>
              <a:ext uri="{FF2B5EF4-FFF2-40B4-BE49-F238E27FC236}">
                <a16:creationId xmlns:a16="http://schemas.microsoft.com/office/drawing/2014/main" id="{00B2EF78-223B-4200-A6D8-62B5A1CDB4B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1F7D78E-E359-480F-B5EB-348FEE8027D8}"/>
              </a:ext>
            </a:extLst>
          </p:cNvPr>
          <p:cNvSpPr>
            <a:spLocks noGrp="1"/>
          </p:cNvSpPr>
          <p:nvPr>
            <p:ph type="sldNum" sz="quarter" idx="12"/>
          </p:nvPr>
        </p:nvSpPr>
        <p:spPr/>
        <p:txBody>
          <a:bodyPr/>
          <a:lstStyle/>
          <a:p>
            <a:fld id="{3BB671E3-C09C-49CF-B262-AD217563B046}" type="slidenum">
              <a:rPr lang="fr-FR" smtClean="0"/>
              <a:t>‹N°›</a:t>
            </a:fld>
            <a:endParaRPr lang="fr-FR"/>
          </a:p>
        </p:txBody>
      </p:sp>
    </p:spTree>
    <p:extLst>
      <p:ext uri="{BB962C8B-B14F-4D97-AF65-F5344CB8AC3E}">
        <p14:creationId xmlns:p14="http://schemas.microsoft.com/office/powerpoint/2010/main" val="1042310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FC84DF-1036-43DD-8CEA-863B3A1636E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12CC230-E041-4190-86CF-98B64C083B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DAD377A-7D90-4FA5-AD98-419C0CBA9F5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44F78F0-24BE-4241-98AE-715C97E23C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FBB6636-B566-4569-B171-143D4B96474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BD7D983-37D1-4F1C-86CF-3CF31828737D}"/>
              </a:ext>
            </a:extLst>
          </p:cNvPr>
          <p:cNvSpPr>
            <a:spLocks noGrp="1"/>
          </p:cNvSpPr>
          <p:nvPr>
            <p:ph type="dt" sz="half" idx="10"/>
          </p:nvPr>
        </p:nvSpPr>
        <p:spPr/>
        <p:txBody>
          <a:bodyPr/>
          <a:lstStyle/>
          <a:p>
            <a:fld id="{2C7F8DF4-10ED-461B-9930-B366689E7492}" type="datetimeFigureOut">
              <a:rPr lang="fr-FR" smtClean="0"/>
              <a:t>27/05/2019</a:t>
            </a:fld>
            <a:endParaRPr lang="fr-FR"/>
          </a:p>
        </p:txBody>
      </p:sp>
      <p:sp>
        <p:nvSpPr>
          <p:cNvPr id="8" name="Espace réservé du pied de page 7">
            <a:extLst>
              <a:ext uri="{FF2B5EF4-FFF2-40B4-BE49-F238E27FC236}">
                <a16:creationId xmlns:a16="http://schemas.microsoft.com/office/drawing/2014/main" id="{7F22B991-574A-41AD-A28C-FCBFAC7D499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4981B93-95AC-4ED2-BD11-AE8CA8C1CE94}"/>
              </a:ext>
            </a:extLst>
          </p:cNvPr>
          <p:cNvSpPr>
            <a:spLocks noGrp="1"/>
          </p:cNvSpPr>
          <p:nvPr>
            <p:ph type="sldNum" sz="quarter" idx="12"/>
          </p:nvPr>
        </p:nvSpPr>
        <p:spPr/>
        <p:txBody>
          <a:bodyPr/>
          <a:lstStyle/>
          <a:p>
            <a:fld id="{3BB671E3-C09C-49CF-B262-AD217563B046}" type="slidenum">
              <a:rPr lang="fr-FR" smtClean="0"/>
              <a:t>‹N°›</a:t>
            </a:fld>
            <a:endParaRPr lang="fr-FR"/>
          </a:p>
        </p:txBody>
      </p:sp>
    </p:spTree>
    <p:extLst>
      <p:ext uri="{BB962C8B-B14F-4D97-AF65-F5344CB8AC3E}">
        <p14:creationId xmlns:p14="http://schemas.microsoft.com/office/powerpoint/2010/main" val="1897052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E01723-9EBF-4644-8C09-F9B9D935A95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42977F93-512A-45F2-BBA7-6B45D5B96339}"/>
              </a:ext>
            </a:extLst>
          </p:cNvPr>
          <p:cNvSpPr>
            <a:spLocks noGrp="1"/>
          </p:cNvSpPr>
          <p:nvPr>
            <p:ph type="dt" sz="half" idx="10"/>
          </p:nvPr>
        </p:nvSpPr>
        <p:spPr/>
        <p:txBody>
          <a:bodyPr/>
          <a:lstStyle/>
          <a:p>
            <a:fld id="{2C7F8DF4-10ED-461B-9930-B366689E7492}" type="datetimeFigureOut">
              <a:rPr lang="fr-FR" smtClean="0"/>
              <a:t>27/05/2019</a:t>
            </a:fld>
            <a:endParaRPr lang="fr-FR"/>
          </a:p>
        </p:txBody>
      </p:sp>
      <p:sp>
        <p:nvSpPr>
          <p:cNvPr id="4" name="Espace réservé du pied de page 3">
            <a:extLst>
              <a:ext uri="{FF2B5EF4-FFF2-40B4-BE49-F238E27FC236}">
                <a16:creationId xmlns:a16="http://schemas.microsoft.com/office/drawing/2014/main" id="{A6A3D6BE-43AD-47F1-B888-A8AB9AC1FC4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5A330CC-DF2D-49E6-86D4-F68B6EB87A2E}"/>
              </a:ext>
            </a:extLst>
          </p:cNvPr>
          <p:cNvSpPr>
            <a:spLocks noGrp="1"/>
          </p:cNvSpPr>
          <p:nvPr>
            <p:ph type="sldNum" sz="quarter" idx="12"/>
          </p:nvPr>
        </p:nvSpPr>
        <p:spPr/>
        <p:txBody>
          <a:bodyPr/>
          <a:lstStyle/>
          <a:p>
            <a:fld id="{3BB671E3-C09C-49CF-B262-AD217563B046}" type="slidenum">
              <a:rPr lang="fr-FR" smtClean="0"/>
              <a:t>‹N°›</a:t>
            </a:fld>
            <a:endParaRPr lang="fr-FR"/>
          </a:p>
        </p:txBody>
      </p:sp>
    </p:spTree>
    <p:extLst>
      <p:ext uri="{BB962C8B-B14F-4D97-AF65-F5344CB8AC3E}">
        <p14:creationId xmlns:p14="http://schemas.microsoft.com/office/powerpoint/2010/main" val="631642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98150D9-9347-4D2F-9B24-FCC22F7185D3}"/>
              </a:ext>
            </a:extLst>
          </p:cNvPr>
          <p:cNvSpPr>
            <a:spLocks noGrp="1"/>
          </p:cNvSpPr>
          <p:nvPr>
            <p:ph type="dt" sz="half" idx="10"/>
          </p:nvPr>
        </p:nvSpPr>
        <p:spPr/>
        <p:txBody>
          <a:bodyPr/>
          <a:lstStyle/>
          <a:p>
            <a:fld id="{2C7F8DF4-10ED-461B-9930-B366689E7492}" type="datetimeFigureOut">
              <a:rPr lang="fr-FR" smtClean="0"/>
              <a:t>27/05/2019</a:t>
            </a:fld>
            <a:endParaRPr lang="fr-FR"/>
          </a:p>
        </p:txBody>
      </p:sp>
      <p:sp>
        <p:nvSpPr>
          <p:cNvPr id="3" name="Espace réservé du pied de page 2">
            <a:extLst>
              <a:ext uri="{FF2B5EF4-FFF2-40B4-BE49-F238E27FC236}">
                <a16:creationId xmlns:a16="http://schemas.microsoft.com/office/drawing/2014/main" id="{4DC41CD4-E84D-4C70-A4C8-2C3073ECA7B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877C02A-2E78-45E8-8B72-113B24490966}"/>
              </a:ext>
            </a:extLst>
          </p:cNvPr>
          <p:cNvSpPr>
            <a:spLocks noGrp="1"/>
          </p:cNvSpPr>
          <p:nvPr>
            <p:ph type="sldNum" sz="quarter" idx="12"/>
          </p:nvPr>
        </p:nvSpPr>
        <p:spPr/>
        <p:txBody>
          <a:bodyPr/>
          <a:lstStyle/>
          <a:p>
            <a:fld id="{3BB671E3-C09C-49CF-B262-AD217563B046}" type="slidenum">
              <a:rPr lang="fr-FR" smtClean="0"/>
              <a:t>‹N°›</a:t>
            </a:fld>
            <a:endParaRPr lang="fr-FR"/>
          </a:p>
        </p:txBody>
      </p:sp>
    </p:spTree>
    <p:extLst>
      <p:ext uri="{BB962C8B-B14F-4D97-AF65-F5344CB8AC3E}">
        <p14:creationId xmlns:p14="http://schemas.microsoft.com/office/powerpoint/2010/main" val="1432731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CB71F2-909A-4C8E-AD6C-8497F773787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CB85A51-49E9-4B20-8052-DFEF6C3EAC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8F1C964-7B26-42DF-86AE-F4E4D4987F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EA186CB-E2DC-4B43-9792-81219E3093D6}"/>
              </a:ext>
            </a:extLst>
          </p:cNvPr>
          <p:cNvSpPr>
            <a:spLocks noGrp="1"/>
          </p:cNvSpPr>
          <p:nvPr>
            <p:ph type="dt" sz="half" idx="10"/>
          </p:nvPr>
        </p:nvSpPr>
        <p:spPr/>
        <p:txBody>
          <a:bodyPr/>
          <a:lstStyle/>
          <a:p>
            <a:fld id="{2C7F8DF4-10ED-461B-9930-B366689E7492}" type="datetimeFigureOut">
              <a:rPr lang="fr-FR" smtClean="0"/>
              <a:t>27/05/2019</a:t>
            </a:fld>
            <a:endParaRPr lang="fr-FR"/>
          </a:p>
        </p:txBody>
      </p:sp>
      <p:sp>
        <p:nvSpPr>
          <p:cNvPr id="6" name="Espace réservé du pied de page 5">
            <a:extLst>
              <a:ext uri="{FF2B5EF4-FFF2-40B4-BE49-F238E27FC236}">
                <a16:creationId xmlns:a16="http://schemas.microsoft.com/office/drawing/2014/main" id="{8804E4A3-7EBA-4F57-9880-A108F457EBA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DF86229-7D33-4E78-947B-53843A41D0CF}"/>
              </a:ext>
            </a:extLst>
          </p:cNvPr>
          <p:cNvSpPr>
            <a:spLocks noGrp="1"/>
          </p:cNvSpPr>
          <p:nvPr>
            <p:ph type="sldNum" sz="quarter" idx="12"/>
          </p:nvPr>
        </p:nvSpPr>
        <p:spPr/>
        <p:txBody>
          <a:bodyPr/>
          <a:lstStyle/>
          <a:p>
            <a:fld id="{3BB671E3-C09C-49CF-B262-AD217563B046}" type="slidenum">
              <a:rPr lang="fr-FR" smtClean="0"/>
              <a:t>‹N°›</a:t>
            </a:fld>
            <a:endParaRPr lang="fr-FR"/>
          </a:p>
        </p:txBody>
      </p:sp>
    </p:spTree>
    <p:extLst>
      <p:ext uri="{BB962C8B-B14F-4D97-AF65-F5344CB8AC3E}">
        <p14:creationId xmlns:p14="http://schemas.microsoft.com/office/powerpoint/2010/main" val="187102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189D11-9190-47E2-B287-B579D4E42A8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6BC8F67-FC3C-4905-9CC9-4C2B460E1F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CB45B93-B42B-4F2E-AAD5-51EB829385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D58B196-4C8F-40A8-B148-288122F86F56}"/>
              </a:ext>
            </a:extLst>
          </p:cNvPr>
          <p:cNvSpPr>
            <a:spLocks noGrp="1"/>
          </p:cNvSpPr>
          <p:nvPr>
            <p:ph type="dt" sz="half" idx="10"/>
          </p:nvPr>
        </p:nvSpPr>
        <p:spPr/>
        <p:txBody>
          <a:bodyPr/>
          <a:lstStyle/>
          <a:p>
            <a:fld id="{2C7F8DF4-10ED-461B-9930-B366689E7492}" type="datetimeFigureOut">
              <a:rPr lang="fr-FR" smtClean="0"/>
              <a:t>27/05/2019</a:t>
            </a:fld>
            <a:endParaRPr lang="fr-FR"/>
          </a:p>
        </p:txBody>
      </p:sp>
      <p:sp>
        <p:nvSpPr>
          <p:cNvPr id="6" name="Espace réservé du pied de page 5">
            <a:extLst>
              <a:ext uri="{FF2B5EF4-FFF2-40B4-BE49-F238E27FC236}">
                <a16:creationId xmlns:a16="http://schemas.microsoft.com/office/drawing/2014/main" id="{536F6158-6A73-436D-A668-D9558C1E8A6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84EC01F-1AE9-4008-95E8-AD9FB3BDE602}"/>
              </a:ext>
            </a:extLst>
          </p:cNvPr>
          <p:cNvSpPr>
            <a:spLocks noGrp="1"/>
          </p:cNvSpPr>
          <p:nvPr>
            <p:ph type="sldNum" sz="quarter" idx="12"/>
          </p:nvPr>
        </p:nvSpPr>
        <p:spPr/>
        <p:txBody>
          <a:bodyPr/>
          <a:lstStyle/>
          <a:p>
            <a:fld id="{3BB671E3-C09C-49CF-B262-AD217563B046}" type="slidenum">
              <a:rPr lang="fr-FR" smtClean="0"/>
              <a:t>‹N°›</a:t>
            </a:fld>
            <a:endParaRPr lang="fr-FR"/>
          </a:p>
        </p:txBody>
      </p:sp>
    </p:spTree>
    <p:extLst>
      <p:ext uri="{BB962C8B-B14F-4D97-AF65-F5344CB8AC3E}">
        <p14:creationId xmlns:p14="http://schemas.microsoft.com/office/powerpoint/2010/main" val="3575988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2.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375427D-971B-4EA9-87CA-B33BA6FB86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C61ECB2-62C8-4DA4-99C7-D642CFC2A1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169378C-A255-429B-BCCB-65C03C3DA0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7F8DF4-10ED-461B-9930-B366689E7492}" type="datetimeFigureOut">
              <a:rPr lang="fr-FR" smtClean="0"/>
              <a:t>27/05/2019</a:t>
            </a:fld>
            <a:endParaRPr lang="fr-FR"/>
          </a:p>
        </p:txBody>
      </p:sp>
      <p:sp>
        <p:nvSpPr>
          <p:cNvPr id="5" name="Espace réservé du pied de page 4">
            <a:extLst>
              <a:ext uri="{FF2B5EF4-FFF2-40B4-BE49-F238E27FC236}">
                <a16:creationId xmlns:a16="http://schemas.microsoft.com/office/drawing/2014/main" id="{B5F41244-9680-4062-8C5A-383775DE86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B312D2C-2270-4362-B6DB-16757124FA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B671E3-C09C-49CF-B262-AD217563B046}" type="slidenum">
              <a:rPr lang="fr-FR" smtClean="0"/>
              <a:t>‹N°›</a:t>
            </a:fld>
            <a:endParaRPr lang="fr-FR"/>
          </a:p>
        </p:txBody>
      </p:sp>
    </p:spTree>
    <p:extLst>
      <p:ext uri="{BB962C8B-B14F-4D97-AF65-F5344CB8AC3E}">
        <p14:creationId xmlns:p14="http://schemas.microsoft.com/office/powerpoint/2010/main" val="758544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chemeClr val="tx1"/>
                </a:solidFill>
                <a:effectLst/>
                <a:latin typeface="Arial" charset="0"/>
                <a:cs typeface="+mn-cs"/>
              </a:defRPr>
            </a:lvl1pPr>
          </a:lstStyle>
          <a:p>
            <a:pPr>
              <a:defRPr/>
            </a:pPr>
            <a:endParaRPr lang="fr-F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chemeClr val="tx1"/>
                </a:solidFill>
                <a:effectLst/>
                <a:latin typeface="Arial" charset="0"/>
                <a:cs typeface="+mn-cs"/>
              </a:defRPr>
            </a:lvl1pPr>
          </a:lstStyle>
          <a:p>
            <a:pPr>
              <a:defRPr/>
            </a:pPr>
            <a:endParaRPr lang="fr-F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chemeClr val="tx1"/>
                </a:solidFill>
                <a:effectLst/>
                <a:latin typeface="Arial" charset="0"/>
                <a:cs typeface="+mn-cs"/>
              </a:defRPr>
            </a:lvl1pPr>
          </a:lstStyle>
          <a:p>
            <a:pPr>
              <a:defRPr/>
            </a:pPr>
            <a:fld id="{DBE482AF-266D-441D-9D7C-AF82D9468472}" type="slidenum">
              <a:rPr lang="fr-FR"/>
              <a:pPr>
                <a:defRPr/>
              </a:pPr>
              <a:t>‹N°›</a:t>
            </a:fld>
            <a:endParaRPr lang="fr-FR" dirty="0"/>
          </a:p>
        </p:txBody>
      </p:sp>
    </p:spTree>
    <p:extLst>
      <p:ext uri="{BB962C8B-B14F-4D97-AF65-F5344CB8AC3E}">
        <p14:creationId xmlns:p14="http://schemas.microsoft.com/office/powerpoint/2010/main" val="2000955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orme libre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Forme libre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4" name="Triangle rectangle 13"/>
          <p:cNvSpPr>
            <a:spLocks/>
          </p:cNvSpPr>
          <p:nvPr/>
        </p:nvSpPr>
        <p:spPr bwMode="auto">
          <a:xfrm>
            <a:off x="-8056" y="5791253"/>
            <a:ext cx="4536419" cy="1080868"/>
          </a:xfrm>
          <a:prstGeom prst="rtTriangle">
            <a:avLst/>
          </a:prstGeom>
          <a:blipFill>
            <a:blip r:embed="rId5">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5" name="Connecteur droit 14"/>
          <p:cNvCxnSpPr/>
          <p:nvPr/>
        </p:nvCxnSpPr>
        <p:spPr>
          <a:xfrm>
            <a:off x="-12315"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Espace réservé du titre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fr-FR" dirty="0"/>
              <a:t>Modifiez le style du titre</a:t>
            </a:r>
            <a:endParaRPr kumimoji="0" lang="en-US" dirty="0"/>
          </a:p>
        </p:txBody>
      </p:sp>
      <p:sp>
        <p:nvSpPr>
          <p:cNvPr id="30" name="Espace réservé du texte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fr-FR" dirty="0"/>
              <a:t>Modifiez les styles du texte du masque</a:t>
            </a:r>
          </a:p>
          <a:p>
            <a:pPr lvl="1" eaLnBrk="1" latinLnBrk="0" hangingPunct="1"/>
            <a:r>
              <a:rPr kumimoji="0" lang="fr-FR" dirty="0"/>
              <a:t>Deuxième niveau</a:t>
            </a:r>
          </a:p>
          <a:p>
            <a:pPr lvl="2" eaLnBrk="1" latinLnBrk="0" hangingPunct="1"/>
            <a:r>
              <a:rPr kumimoji="0" lang="fr-FR" dirty="0"/>
              <a:t>Troisième niveau</a:t>
            </a:r>
          </a:p>
          <a:p>
            <a:pPr lvl="3" eaLnBrk="1" latinLnBrk="0" hangingPunct="1"/>
            <a:r>
              <a:rPr kumimoji="0" lang="fr-FR" dirty="0"/>
              <a:t>Quatrième niveau</a:t>
            </a:r>
          </a:p>
          <a:p>
            <a:pPr lvl="4" eaLnBrk="1" latinLnBrk="0" hangingPunct="1"/>
            <a:r>
              <a:rPr kumimoji="0" lang="fr-FR" dirty="0"/>
              <a:t>Cinquième niveau</a:t>
            </a:r>
            <a:endParaRPr kumimoji="0" lang="en-US" dirty="0"/>
          </a:p>
        </p:txBody>
      </p:sp>
      <p:sp>
        <p:nvSpPr>
          <p:cNvPr id="10" name="Espace réservé de la date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B0661034-06A0-43F5-82DF-1967FD967E09}" type="datetime1">
              <a:rPr lang="fr-FR" smtClean="0">
                <a:solidFill>
                  <a:prstClr val="black"/>
                </a:solidFill>
              </a:rPr>
              <a:pPr/>
              <a:t>27/05/2019</a:t>
            </a:fld>
            <a:endParaRPr lang="fr-FR">
              <a:solidFill>
                <a:prstClr val="black"/>
              </a:solidFill>
            </a:endParaRPr>
          </a:p>
        </p:txBody>
      </p:sp>
      <p:sp>
        <p:nvSpPr>
          <p:cNvPr id="22" name="Espace réservé du pied de page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fr-FR">
              <a:solidFill>
                <a:prstClr val="black"/>
              </a:solidFill>
            </a:endParaRPr>
          </a:p>
        </p:txBody>
      </p:sp>
      <p:sp>
        <p:nvSpPr>
          <p:cNvPr id="18" name="Espace réservé du numéro de diapositive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4ED9D65C-B954-4885-8C42-5A4D3C7DD019}" type="slidenum">
              <a:rPr lang="fr-FR" smtClean="0">
                <a:solidFill>
                  <a:prstClr val="black"/>
                </a:solidFill>
              </a:rPr>
              <a:pPr/>
              <a:t>‹N°›</a:t>
            </a:fld>
            <a:endParaRPr lang="fr-FR">
              <a:solidFill>
                <a:prstClr val="black"/>
              </a:solidFill>
            </a:endParaRPr>
          </a:p>
        </p:txBody>
      </p:sp>
    </p:spTree>
    <p:extLst>
      <p:ext uri="{BB962C8B-B14F-4D97-AF65-F5344CB8AC3E}">
        <p14:creationId xmlns:p14="http://schemas.microsoft.com/office/powerpoint/2010/main" val="28903510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e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jpeg"/><Relationship Id="rId21" Type="http://schemas.openxmlformats.org/officeDocument/2006/relationships/image" Target="../media/image29.jpeg"/><Relationship Id="rId7" Type="http://schemas.openxmlformats.org/officeDocument/2006/relationships/image" Target="../media/image15.png"/><Relationship Id="rId12" Type="http://schemas.openxmlformats.org/officeDocument/2006/relationships/image" Target="../media/image20.jpeg"/><Relationship Id="rId17" Type="http://schemas.openxmlformats.org/officeDocument/2006/relationships/image" Target="../media/image25.png"/><Relationship Id="rId25" Type="http://schemas.openxmlformats.org/officeDocument/2006/relationships/image" Target="../media/image33.jpeg"/><Relationship Id="rId2" Type="http://schemas.openxmlformats.org/officeDocument/2006/relationships/image" Target="../media/image10.jpeg"/><Relationship Id="rId16" Type="http://schemas.openxmlformats.org/officeDocument/2006/relationships/image" Target="../media/image24.jpeg"/><Relationship Id="rId20"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jpeg"/><Relationship Id="rId5" Type="http://schemas.openxmlformats.org/officeDocument/2006/relationships/image" Target="../media/image13.png"/><Relationship Id="rId15" Type="http://schemas.openxmlformats.org/officeDocument/2006/relationships/image" Target="../media/image23.jpg"/><Relationship Id="rId23" Type="http://schemas.openxmlformats.org/officeDocument/2006/relationships/image" Target="../media/image31.jpeg"/><Relationship Id="rId10" Type="http://schemas.openxmlformats.org/officeDocument/2006/relationships/image" Target="../media/image18.jpeg"/><Relationship Id="rId19" Type="http://schemas.openxmlformats.org/officeDocument/2006/relationships/image" Target="../media/image27.jpe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jpg"/><Relationship Id="rId22" Type="http://schemas.openxmlformats.org/officeDocument/2006/relationships/image" Target="../media/image30.png"/><Relationship Id="rId27" Type="http://schemas.openxmlformats.org/officeDocument/2006/relationships/image" Target="../media/image35.jpeg"/></Relationships>
</file>

<file path=ppt/slides/_rels/slide1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e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jpeg"/><Relationship Id="rId21" Type="http://schemas.openxmlformats.org/officeDocument/2006/relationships/image" Target="../media/image29.jpeg"/><Relationship Id="rId7" Type="http://schemas.openxmlformats.org/officeDocument/2006/relationships/image" Target="../media/image15.png"/><Relationship Id="rId12" Type="http://schemas.openxmlformats.org/officeDocument/2006/relationships/image" Target="../media/image20.jpeg"/><Relationship Id="rId17" Type="http://schemas.openxmlformats.org/officeDocument/2006/relationships/image" Target="../media/image25.png"/><Relationship Id="rId25" Type="http://schemas.openxmlformats.org/officeDocument/2006/relationships/image" Target="../media/image33.jpeg"/><Relationship Id="rId2" Type="http://schemas.openxmlformats.org/officeDocument/2006/relationships/image" Target="../media/image10.jpeg"/><Relationship Id="rId16" Type="http://schemas.openxmlformats.org/officeDocument/2006/relationships/image" Target="../media/image24.jpeg"/><Relationship Id="rId20"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jpeg"/><Relationship Id="rId5" Type="http://schemas.openxmlformats.org/officeDocument/2006/relationships/image" Target="../media/image13.png"/><Relationship Id="rId15" Type="http://schemas.openxmlformats.org/officeDocument/2006/relationships/image" Target="../media/image23.jpg"/><Relationship Id="rId23" Type="http://schemas.openxmlformats.org/officeDocument/2006/relationships/image" Target="../media/image31.jpeg"/><Relationship Id="rId10" Type="http://schemas.openxmlformats.org/officeDocument/2006/relationships/image" Target="../media/image18.jpeg"/><Relationship Id="rId19" Type="http://schemas.openxmlformats.org/officeDocument/2006/relationships/image" Target="../media/image27.jpe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jpg"/><Relationship Id="rId22" Type="http://schemas.openxmlformats.org/officeDocument/2006/relationships/image" Target="../media/image30.png"/><Relationship Id="rId27" Type="http://schemas.openxmlformats.org/officeDocument/2006/relationships/image" Target="../media/image35.jpeg"/></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e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jpeg"/><Relationship Id="rId21" Type="http://schemas.openxmlformats.org/officeDocument/2006/relationships/image" Target="../media/image29.jpeg"/><Relationship Id="rId7" Type="http://schemas.openxmlformats.org/officeDocument/2006/relationships/image" Target="../media/image15.png"/><Relationship Id="rId12" Type="http://schemas.openxmlformats.org/officeDocument/2006/relationships/image" Target="../media/image20.jpeg"/><Relationship Id="rId17" Type="http://schemas.openxmlformats.org/officeDocument/2006/relationships/image" Target="../media/image25.png"/><Relationship Id="rId25" Type="http://schemas.openxmlformats.org/officeDocument/2006/relationships/image" Target="../media/image33.jpeg"/><Relationship Id="rId2" Type="http://schemas.openxmlformats.org/officeDocument/2006/relationships/image" Target="../media/image10.jpeg"/><Relationship Id="rId16" Type="http://schemas.openxmlformats.org/officeDocument/2006/relationships/image" Target="../media/image24.jpeg"/><Relationship Id="rId20" Type="http://schemas.openxmlformats.org/officeDocument/2006/relationships/image" Target="../media/image28.jpeg"/><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jpeg"/><Relationship Id="rId5" Type="http://schemas.openxmlformats.org/officeDocument/2006/relationships/image" Target="../media/image13.png"/><Relationship Id="rId15" Type="http://schemas.openxmlformats.org/officeDocument/2006/relationships/image" Target="../media/image23.jpg"/><Relationship Id="rId23" Type="http://schemas.openxmlformats.org/officeDocument/2006/relationships/image" Target="../media/image31.jpeg"/><Relationship Id="rId10" Type="http://schemas.openxmlformats.org/officeDocument/2006/relationships/image" Target="../media/image18.jpeg"/><Relationship Id="rId19" Type="http://schemas.openxmlformats.org/officeDocument/2006/relationships/image" Target="../media/image27.jpe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jpg"/><Relationship Id="rId22" Type="http://schemas.openxmlformats.org/officeDocument/2006/relationships/image" Target="../media/image30.png"/><Relationship Id="rId27" Type="http://schemas.openxmlformats.org/officeDocument/2006/relationships/image" Target="../media/image35.jpeg"/></Relationships>
</file>

<file path=ppt/slides/_rels/slide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jpe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jpeg"/><Relationship Id="rId21" Type="http://schemas.openxmlformats.org/officeDocument/2006/relationships/image" Target="../media/image29.jpeg"/><Relationship Id="rId7" Type="http://schemas.openxmlformats.org/officeDocument/2006/relationships/image" Target="../media/image15.png"/><Relationship Id="rId12" Type="http://schemas.openxmlformats.org/officeDocument/2006/relationships/image" Target="../media/image20.jpeg"/><Relationship Id="rId17" Type="http://schemas.openxmlformats.org/officeDocument/2006/relationships/image" Target="../media/image25.png"/><Relationship Id="rId25" Type="http://schemas.openxmlformats.org/officeDocument/2006/relationships/image" Target="../media/image33.jpeg"/><Relationship Id="rId2" Type="http://schemas.openxmlformats.org/officeDocument/2006/relationships/image" Target="../media/image10.jpeg"/><Relationship Id="rId16" Type="http://schemas.openxmlformats.org/officeDocument/2006/relationships/image" Target="../media/image24.jpeg"/><Relationship Id="rId20"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jpeg"/><Relationship Id="rId5" Type="http://schemas.openxmlformats.org/officeDocument/2006/relationships/image" Target="../media/image13.png"/><Relationship Id="rId15" Type="http://schemas.openxmlformats.org/officeDocument/2006/relationships/image" Target="../media/image23.jpg"/><Relationship Id="rId23" Type="http://schemas.openxmlformats.org/officeDocument/2006/relationships/image" Target="../media/image31.jpeg"/><Relationship Id="rId10" Type="http://schemas.openxmlformats.org/officeDocument/2006/relationships/image" Target="../media/image18.jpeg"/><Relationship Id="rId19" Type="http://schemas.openxmlformats.org/officeDocument/2006/relationships/image" Target="../media/image27.jpeg"/><Relationship Id="rId4" Type="http://schemas.openxmlformats.org/officeDocument/2006/relationships/image" Target="../media/image12.png"/><Relationship Id="rId9" Type="http://schemas.openxmlformats.org/officeDocument/2006/relationships/image" Target="../media/image17.jpeg"/><Relationship Id="rId14" Type="http://schemas.openxmlformats.org/officeDocument/2006/relationships/image" Target="../media/image22.jpg"/><Relationship Id="rId22" Type="http://schemas.openxmlformats.org/officeDocument/2006/relationships/image" Target="../media/image30.png"/><Relationship Id="rId27" Type="http://schemas.openxmlformats.org/officeDocument/2006/relationships/image" Target="../media/image3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6.xml"/><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FD43C925-C8B2-4B7C-A62B-B75343C978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0" t="6313" b="4762"/>
          <a:stretch/>
        </p:blipFill>
        <p:spPr>
          <a:xfrm>
            <a:off x="0" y="-5839"/>
            <a:ext cx="12215574" cy="7047105"/>
          </a:xfrm>
          <a:prstGeom prst="rect">
            <a:avLst/>
          </a:prstGeom>
        </p:spPr>
      </p:pic>
      <p:sp>
        <p:nvSpPr>
          <p:cNvPr id="22" name="Rectangle : coins arrondis 21">
            <a:extLst>
              <a:ext uri="{FF2B5EF4-FFF2-40B4-BE49-F238E27FC236}">
                <a16:creationId xmlns:a16="http://schemas.microsoft.com/office/drawing/2014/main" id="{84791DFF-F885-48B8-B247-56E38216438A}"/>
              </a:ext>
            </a:extLst>
          </p:cNvPr>
          <p:cNvSpPr/>
          <p:nvPr/>
        </p:nvSpPr>
        <p:spPr>
          <a:xfrm>
            <a:off x="1101309" y="2151355"/>
            <a:ext cx="10168582" cy="1914953"/>
          </a:xfrm>
          <a:prstGeom prst="roundRect">
            <a:avLst/>
          </a:prstGeom>
          <a:solidFill>
            <a:srgbClr val="1D1F2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B7C5AE00-3DE0-4195-BA16-1C457218A4A6}"/>
              </a:ext>
            </a:extLst>
          </p:cNvPr>
          <p:cNvSpPr/>
          <p:nvPr/>
        </p:nvSpPr>
        <p:spPr>
          <a:xfrm>
            <a:off x="-74378" y="5283201"/>
            <a:ext cx="12397007" cy="1758066"/>
          </a:xfrm>
          <a:prstGeom prst="rect">
            <a:avLst/>
          </a:prstGeom>
          <a:solidFill>
            <a:schemeClr val="bg1"/>
          </a:solidFill>
          <a:ln w="12700">
            <a:solidFill>
              <a:srgbClr val="8489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w="98425">
                <a:solidFill>
                  <a:schemeClr val="accent1">
                    <a:shade val="50000"/>
                  </a:schemeClr>
                </a:solidFill>
              </a:ln>
            </a:endParaRPr>
          </a:p>
        </p:txBody>
      </p:sp>
      <p:pic>
        <p:nvPicPr>
          <p:cNvPr id="32" name="Image 31">
            <a:extLst>
              <a:ext uri="{FF2B5EF4-FFF2-40B4-BE49-F238E27FC236}">
                <a16:creationId xmlns:a16="http://schemas.microsoft.com/office/drawing/2014/main" id="{B3108F79-A878-48D7-AD2A-3D5CDFCB09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4786" y="394960"/>
            <a:ext cx="701124" cy="869604"/>
          </a:xfrm>
          <a:prstGeom prst="rect">
            <a:avLst/>
          </a:prstGeom>
        </p:spPr>
      </p:pic>
      <p:pic>
        <p:nvPicPr>
          <p:cNvPr id="35" name="Image 34">
            <a:extLst>
              <a:ext uri="{FF2B5EF4-FFF2-40B4-BE49-F238E27FC236}">
                <a16:creationId xmlns:a16="http://schemas.microsoft.com/office/drawing/2014/main" id="{B2E0EA42-D01B-4055-9698-9E7D36E2E7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3496" y="374177"/>
            <a:ext cx="875907" cy="875907"/>
          </a:xfrm>
          <a:prstGeom prst="rect">
            <a:avLst/>
          </a:prstGeom>
        </p:spPr>
      </p:pic>
      <p:pic>
        <p:nvPicPr>
          <p:cNvPr id="37" name="Image 36">
            <a:extLst>
              <a:ext uri="{FF2B5EF4-FFF2-40B4-BE49-F238E27FC236}">
                <a16:creationId xmlns:a16="http://schemas.microsoft.com/office/drawing/2014/main" id="{0B30A5C7-13FA-4838-B459-60EB9BDEBB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9426" y="394960"/>
            <a:ext cx="1608577" cy="796506"/>
          </a:xfrm>
          <a:prstGeom prst="rect">
            <a:avLst/>
          </a:prstGeom>
        </p:spPr>
      </p:pic>
      <p:pic>
        <p:nvPicPr>
          <p:cNvPr id="1026" name="Picture 2" descr="data:image/png;base64,iVBORw0KGgoAAAANSUhEUgAAAOIAAADfCAMAAADcKv+WAAACUlBMVEX///9YWFr6vAiXvxaTFn2qXBrQAxwknNMKXqbrahLNAABVVVf6uAD6twD6ugBMTE5LS01RUVPNzc309PSqqqvPABJlZWdtbW6OugDPAA4AldDPABGKAHGbm5zyys3++Pn55uf//PTh4eHttrnqp6vrZgCPAHikTACRkZJEREbjiI343+HcZGwATp8AWaTqWwC3VBnHlwCjSwCCgoS6urr+9+bfdHoATo3psAanVQDS0tPSHy0AU6H27vTp6emuAB700dR4HGkFgrr70XCOAIP+7s7lkZb96sHA0OPYSFLlz+D6wSru4OuKSxn639L83p383Je/h7OgPo25AAD7y1rewtjx5t/ULDnssbXonaLZU1zQ4aXC2Inr8tmqylG10W3Opou1cqfZ4u7hfYNgsdxAd7LZ57bEk3KxazfWO0aeOgB7nQ8AfcLYYhX408Hyp4NFYJRpkkztfT381YLvilXZu6jh7McAVLKgxDbQqMeq0+t7ncZsnCTaUhZ6vOHmmQ/XsT7auGrNcRWWrhdFVaCzZ0yKWACaLklXdozCaz6QalKjSkEvfqnEMBqShxjVikqANQBgSpiGc2jxnXKJMYnufBC4eEx6QJKZWSeIqLuMaFWZYz/aiBLSl4C9o76TlhP1up9lWHN/W2lljr6ZLGicX1jQZzKSMF6IY4qxO1jUvxS7LEZzbpqOQFi2ugCheCm+w1La166hjkqPt17LtpaShCVZiGyFm4iaG1qdoBfhjHmkdZ5zliK4FUOeonVIfX9skj++nmq0WGNomHTDuXVlo7HpPWY+AAAgAElEQVR4nO2di18bx53Al5cQixASQoB4rcT7KRyDcEGAARfzssHGGAx+C2NMnNiJMY4B220ubZO2cZrWd774+oh75C7pxWma9pq+3Euuaf+v+/1mZndnZldgJ0iALz9/jKTZ3dn57u83v/n9Zl+K8rV8KdG2uwFJkKbtbkDiZebgdrcg8RIo3+4WJFx61eB2NyHh0uR42i1CiWhGAgR9aRC/dKvDT7VhaJcQanS46MU/B9W5p9jy9C4hRMYgfhBf41CrnnSz0OkEtScBomlKI3wEkbFSVXufYBNQ3+ldREj6Yi989CLocEDt3nSDiKJc3DVGSgW6Yy98VM51K0HVH91k7UhEOX2DfNldmEFUYUO0W5lT1dkN1wQDPUmM9OKuMlWQ3iD8GYbBX3WoDfFXAydz+iR+iZzcXTpEW62ELqmpanclMJ6Itxo4mZMX8cvFU7TgYtrJ5DRwC0RTcLhoBMZFvyOeW72ohM6Cr1FCZ9JIbzxZlLaLrBWGDsw0TqiBE6rDEbDLHsHJUOWdLCoCstCpoqJTyW3k00poQPipaRoyzqnRaYejZNG6PriXs6i7yJmimyElAoBUlTtZJiPCz6AWnIGPxYADRG2XVg6dVG6cQQ8DKjyrnD5bhB87XiJu8XevUg5+RivxE0YxkrtxUTmLVhk6A9Z5Gv4UFe14FaIcmBR/lytV5ehyHISRT5BPnT5NkMC/pJ05A3+KzuyOMSOUsyQWlCtzjehyKGNQL46cUk6lhYgK06gUXUxyU7+0jOcMCr+1cmW2G10OIvqjzK1ePBlKw3530gDcHSqk6exojuhygHERwGaJywlQt3rq9EVUGqfC3TLakyB6ICdVVEiwV5uGjyh1OU2w2lkYJCK8Cm/untGe2Oika1Qs7W1sBOUFWXdsuHjqBg4Ou1CFRMbhf8jlOiCWVgZPQKpRzhh/fgqZLhYV6SqM2NUUiyWhuU8rpKXjYKRHXDnj4qIqrQHG/RnKGHjrBq9C+4Bt1Yd/Y74Et/lpBc00MgkxXKo7R4zkIFadhXSqSR8ebxgqtI+5Y6v417ea8CY/tSDjQOqAMpiT6pKsr0GJQih310EZ/6QT2gdsqzHz7w6TEDLiwDjpdksuR5nT1BO/+52DyWsbjPa+O2ievgt3yK/Y9qtSONQRZDyQMxjKSXVLkZzW8In621vvcoyYXFhqiymrhGm1mBCuZr6w/YjrgkcYwD44mjN+xJ3qkiK5TzJ+X/L708uqzmjnZ8DJXMBj5rtACFczizN3gLX2OLkfEWU8gqNGztJoaqoYyZ0teivj48B/37rEENVPLFWBe1m9gF9Wi4tXCSBV5bbL2hr3I6IcCWGA404F4SK50M2itMu/rfq++tatPbqtBqWKhmLKBbRKUGFxTLlTXLwjVIjie2XI/BGKKDjsj7sQ0Z2qF5+G0aHo7OmPP77reOsWc6v+QFCoZ9UXI0irxZmZq3fgT/GF5AA8gaw1c92RMR6gjMzl3MBs8OzJolvI+O4thw0jOM47iAQqzAQ6/L/9foYIgeua50oioQgyjhJTpZEcCbfPnIW/ty597HC8+9jPGNVGfavVIV8mIqEKiRRf2CmBzRA25EEz3x0HQgPgS0Nu2h0hkjulx2ogtzI+9qtjvarEeMe3Ct2PqTAzrgoPJR7IRh7gH2cz1x0hxhkfJzkVYRw8yxGmvXZrz31VDVbqQweZXY3d8V3IVHgVZtqpsHt7CBUfMg518d0RGJcGMcohHieNJ0xLu3yqqR0YZwzGchjrYzg4bKbC45uf3kqAoO5iQz2gxjDfHSGlwmB8yZXqHk0TBdOo2dmA2jvHGAPqhdid4qFNe2H38eQgWQQZH6z3KEPNXXx3BMbUCObG/1UkEZJZxOFFv1pOsw71V+vvZ4JZbqrCEfx7aBtMNYaMa/M+ZT4sdMfQuOIGRgshzZy0xahDnZktAcIPHj3KfPMg3wsto73WrWgrxEhXdMKVRNvsAvd9CP3gvFOJNTube7jyyGDEJbhSkhvqYbcW9TvUpumAf/2D/sxHx46tG4TWgA00d3wFv4yssI2Pnk/4tXULy9yPB9BxYs3zoMYwH6wqA4ODv5YIb5pLNYffURL4cP1RZuYHxz7KNMQasIGTOUqM9OgEUV330dKVRECJ4nueP4rYB9ea10GN4XV+rcEzEuEZfmm3o0T9aH09M/P1Y48yDT9j2RU4mRGis5H0dCQ8dL50IimOdeE+98OHjPPNa2thcXS8KRFK+b3mf9QPWPtfNzRo42dGRpSjRGdHSyfw50RpMlSI4nueN9UhAPN1da07nVx3DEnDYdqvpQkrBV3o+rEPTMJfWPazoh2aQA8zkl56HkwWAJOjQpRze/mhaw160FBzGBCN0fG0BJj26+eeO8LXEEOqR8feNAjX9x+TLuw8tKKsnMcvR0tLjyJgDXwkWqb0P9pezlRjJPFf6wJEJxsd7QhTXRzjEOZKq5yfeXRs/35VuEB3ZUSbQKscSa+pWVlJr4F/yRgVz8H/ZWQ8t9c0VV9MQeXNoxppd7whD4dICOGqwbhKCO+YhB8BIYyS0aC+hnZUO16DSOdL09MnAC89CSpEmVpmnL7avVNGacwXW8fu6HTS7mgh/A0hNBkx381cNeKZzMwPj+2P0syDnYAcOaqcJw4G4VBq0keSQkhV6COcHZfM0iFlaA27IyKGnRcthMqrJEHWGQnbBVOF60SFLCrH8+bKyvFDxHUeLaWAxN0kSxYYp1bbcY5nXB/Su2P4M4sOX1Um3YxxSfFlSvKIIwTGWUU7D+P7CK/CmmTG4NoC4zzXwZkqMDpjRnf8QiA89eq3AWyUMbqWiiXCDwRC7JDnD6VPaIIK7QI2TVNYA7Y6nBsDM/UtnAM1ZmSYpb4hX5dP746v/I4nVAYOjAJjqs74qsAIuf7fjjkE8Zf8ETzLoU1UCOHuFerhp+wWfyVZgCqXgfFcB2+qsdiQU++Ozq6bHCGEcpOprgMR1h1T3d/mGXF8bVdFRrx6ZTMVTimhh+TblUSE5OhnFjrGlNqMvWNm6ZBvbV45+Rntjk6eELLHSbfrAJvoQEY5KG2wMDpKN1ThVEi5cgW/jF1JACDUj8N+R63vXAdvqsoDZf4fly+/Sbpj+E0xLh0fdbsmBw09jpJJRC7snpEZHf4/EhXaB2xwZB8S83zIjHRqq0mXoTuO7b2kdGR08Knj2sXwF5cfO6mpolvlcosjCPZ3t86YiuMGnxuesDAG/gqEtjH31Jhy5SEhvU7Jrly7tuX98RLUuFC7sNwhmOonn37+ysuXX2YRwBdi9rTkBsbRVJ3R/Y9iMbGotOrR8Z5twAZO5ipBu9rykPx+kX5upYALq4WPjNpzGRkZHUZvv3H58y++6Hp8+VPmVl++KWy1pKuQMf5BSp0aLYwOu7sftCugPNznWFYLgj7MarmWgAt2lpWxS2iqHZcyTFM9XfT48csvf+Z8zLqjs1nI4Ide+LvAmOqSkqu/9FkQYYhsFFdC93L1Kn652tKCPbK6ZetVyBhh0ACvClrMqF1mhGlpoMHP59/Uu6Ozi5vLWX2h/4X/kRiFqzomSvv6HH6LsapigvVwSruGXQNUmKVpV1uqW7a+FxqMMGgoGURq0WwiJC59fPmzz8NvXP6cmqozbCSVkFn0A2OqyGieRu6Gcb70LyP7LYyCIqceKg+v4d7utVRfH4M/1S1XEwSITm3q+Sllai8idtzHHJ/Ia8D48iuf6d3Rqc9XkSlEK6M7lZ1/HIFApubo8b6+vwYsjH7jwnkYCa8h0lhWdVbW9ZZq+BizadtWybK2nIFxKjNVPZq5/PjxZ5++8unlN2h3ZJMAd2g4Y8PoIueRV0qREOKZvr5fWRkhDiAZ1tWpK9j9QIVZIECZQBUSOadcAkdziZqqOdf2+PHnn77xyhennBzjHT1gA8Y/iIwkuyKx2sQEhqR9fX+02iooskmbuqrcy9KYCgljdSJViKKdU55fpqa6509cgvj48sufzjcPsYDc2TVvEtoyuifPs3CbSF/fe6oNZED9/lg1Ku1qCwXMarmXYEAFM44x6I7LkG+8JaSH4FY/DTfHWEDu7BLyCmSU/Op7PCEw/iU4bR0hb9+93fJnQYWJiU0lOedbqPUp92s/FjNgcDlra13NPSw/FrPD4v4XYoM5HOE30kVCErI1SYz+23ezsu4e+zCpKiSyoGRcUnwdaZJcvqGsr4e7fOvYHeX8tx/iAY7xZ99MFwlpXnFQYLwNhLf3779bnVwVovgWpp5fMJypkSHitaXz8+FwbD5sISwmEc+Aixnrj0TCmho9KC3nOiQYKRLeZhrMqr6eLEAFu+Py87+R56JI/uSbBw3G4hBCoEAZvysRppuZk9EhqZHu359lEP45iYTQHad+K88Jp9ElMeyIF2RCI/KO4LUOf5MIJ4T8nU4FBG6D9sBIDcKs/cc+TOqjAv5XJizSr5ca6gpbdMjlFqHU1PdFwm++L13dWQnGioC8keKP/RDUxb2LbuvF0hHNiy+H+jcgBMb3JMK/PfecdFFccLGFEHIqvLufzNb5VbUhmAw+vHLPriNSuSMRZgrnf7ulwQIJn/vGpJD5TV0jUKIKo3pUp84mw17laW+9IxJCy3DxEncy61CNRPhdJIREmbv28QqMEdV3ORXe3i9MuJaogYPBBBOGLITfO6cvW7V0xH379hmMI6XpdoQYsxpJJIzz1dVTD6tlIxUCdHVazpm3Vs7IiG8dfns5DmEmEIadLEc+LhPe1wkxwaKKvN6CudJ1k3C/ldDmdsGtFYuZvnb48Du1JAmP2RFiwBqzJbxkEgIjKlK7BtngtStZ1XbdkIvOn+7xHU8rVjN95/BhSJB9doROQkjPPq5sSIiQ7nHCdk8PSbOqb9up0LHp0wK+osjeFMz0MMkeFUUGzJxnhMgoE9bIhESTLOtlUfeVhmM2hI4EP0pHPk2aduanlLDjvhzUZPbvMxCd4R+LhKUr37YQonzLjNiqwfgbF23mIHsTSmgZ9NO+t7yXTld1/GADQpDviISK8qoNIWjyXxjhNRrXVfolSLUysYQnZSW+e/jwcgdj/IlAeOElgRAUKRKyqzqtkoOQLWZecVDlITd63MNWiNXXgJneX9AZW3lEn29f2CnKPwuEXHZlgRSmoLQ5E1JN9OPXTsmR28UfvJPRsXA/w8JILod2yoz/SgmNazBCoy5bxtRviJP5BmTA5hkBWyoWJd5UlPvoaTJ0xjd0QnoHm4Xxx+nSVSYH7I0Vwh3prt0GhPQ7En0to3zlEF5m6kM0mVE/g+hzyvKd9BrxIow4HRJDASnLmoHALZhgQnnIoAnG1N4MThijvoGVMSxfZhKJY6sAOSndDFmejCRDYCyiHQYnHDnGN0GJZnLxiy4L5JBY5c/3fCsOY6rbNSpfJJgE4RiNO9h+0iEycknw8b4+uTs6hZs7lHt79uz5WTxGgHQt2d5xnEgxo/AiVnLnhX8TGR8YK4/09dkwds2bWr5e/SIw/lOcDsnsdVBJruiM+h3rsRf6+38qMNbq5/4O4RkZG8ZwWDfWaxiQAmN8Y2WqHLBrSsKERTi6EjOL+/v738mwYeymZ2T6+qz9kRqrdo2G3ESR9lEAE1dOch9TQRh1Jd4pJowZIiM5e0TnaZDxOxZGNNaQmVRQRcanlG/CTrhgkMOUGKNnSfvfFEyVXNExweZp7BnDXUMmIVHk8z+KF+tI97UmiVFXIksqrIxXzJNrpXaM4ZeqOUKE/L6iHMmxVaT8QIQkMdJPfbIGGN8Q3err3FwbYQzLhAIgJE9YX2TSBlJ+rEWShD1JyZjKAMZCnvGH3xQyYGBca96cEGQwVbZW+S765IpwJrifCwHeEedLgXFEedD8BIQKPqlDvBopNf7+Ey8+fj4KGM0QQAKkGaJ+BtmGMIuvNrTEW6trW59qJM7WAON9ytjxnkTIsotYF+2QVkIpR4ocMCDl55IkV+RJxf4LyqUO2dUQwgm2BU0gZcKs6jZL3TrkNgwXglyQzuj7FA2VKJ0iBUTzHOl8lw3hS80vWW99Cy25XG7XEUt5kkVgJAmGr8OmI/JXCK85syyE+/bta17vsVY/PrqtzpSK0BtJyZS1I4q3y7wod8RfksnIcPPaTrmhXxJJiSAr8nhReo7f4JpM+O9dbDJyx0JKSqTphSCH3/6Bufp1mfA/urgp8+a1HfL8EFEkJU7I3vSjw4ffvqSr555M+N0uYUI53Ly+AyF9ghLlszPp733v8OGMjg6aQRrXQemE/9klTZkD5PzQBnvbHiGMxbRdmtVM6YkrclPgQ4kw68V9+2REzCXlGaztF5+pxPM2ZkrPXNUuKGMyIRkuLIQI+YrNELKt4itmSpRP5qeX6oQ4Z24ZEH8Zh1C8/3pnSIwpUbbSmh8ahCgvCoQtD+ebdw2hLpYh8f3DAmLGHl6H98i1VnaEDzbf1TZJXF/DiUlIMkTferOVcG2zHW2fHJV9zesWQtNYq1kaOBSWFNm1gwm75QsWJsbetiJmdNCOaF7EvtbMQ3atb7CL7RZNCmxKR5SpWisiUaRwO1BsnpvymI9X/c4QgZFk+lMddowZ8hXCQ87m3UEoMpaSPNiXYQfJ36pLZciJZwXE58rsSNHMazH1LFG7ZMuYYbmhBCDDzp2ZTQliMtYYM073bY219r7l3rWh+Z0WttlKt6REkCu2PiejY++57WvmVxKWEtcYBdqePXtsGTM6apc3qGgHyyFkrDFveL73YlxGyCN3JyQymkqEDGoDRvA7uxLyUCmnRJL5bsCYUbsrIUdKDXfKLvLeiHF3mqsx+x3SE/09G0Pu3b0viDVn3DY21kTd3514meJma5Bxj33IuosJpYlhQFy2C1l3M6E89/3izxVlYe8zRSgzVpOHZHR0PEuEImP1Q1omKHLXE4qMetmU2SOfAULubFsLd7fzci2F3PssEHKMfKG2gJDPCKF+XrhFumV9amHvM0OoaHg9H3/xEJOpRD8tI4mCjLISnzXRqm2U+IzJ1LOuREVRnhnH8rX8vxZfvdfrLdh0tWxvdnY9fslrrWu1Xhu4o8VXn5KSXbjpainZKSke/NKam12/K6bOTfF5ngwxhSF6U7JbE96orZWnROz0pNRXJL5VWypPiZjvfYKVd5g8JWJBticv8Y3aWnk6xJ56T3YSGrW18nSIvoqKXeZOlaf3qLtRkoNY0VbX2lrXZuOMfW11hQWFrfmd5rqFIGXSWgVQxkarttbCAkFSbM7iV+Sba2WLiD1tZdCWfLktVsSBIwcmJw+M29z7Fxk/MDo6msotaUvxeCE88no9KVJk1NNanwtLYJm5qKIeftZJiFhGmpnnzc2WpN6C2Fbg8ZrLU3jEvEKyR2hLdv5GiKEjbpfLDeLKGZXu54hM5pAl5qsgK1JycS9Esj0F/NHLrzeW4CLazyvAsKyIrJlt9SkW8UiIvkJPtrSKjigs8ubyo4OIOOgy7yBz54zyNx4ZtyQZiG31wv6y601FtuaK7fBUbIZYYUMoI1ZYAA1EeVE9p0gBcUm8x9rtMm89Mu/11BHz6tkR83hyvbRe/di1kt/ZsMRYVLEJYiE20eupF0VArDB2yJZ6DMQKS1s8Zp/nEZdcjAzETRWpM9LXP8CSnByG2ENq9XrK8ioq8uo8pGIWx5cRHXoK2yp8PZ115Phmp2yMSGrLLevxiSKsSvuep65TX6vH8KhetgjbUibrkUOkz+l0uZcGBwYG6Y2dbje1VfomT9foYCQSYkpEd5biaWWt8LWSQ1pgwhvdwVeI+N6yDRHb4KhskgaUkWoKOWxjXKwTFhGDyC4wVuQQCYbx1pwIUZyb3K5K3ovAHofMJM9DDjvXAlQdCQJbCTwXSRC7BaPbADEfVsndMF3FFVO8wlHQEXv4Rb4CiZBDPOKSbosj718hZkloxVvI8VCJh72VjVKkLWLAi0mpN38zLXpFXy8JHgRi7lZE1G82y/59KbRfcMo2EQmGcFsc3jLvXgKFohIFHVIOMYXGnoG6IjYnxhysaAPETmIUG2VzqJxcMVPQEUla3xmP0EQccFnuwCXvtHBT/UovKscmyX2nlTaizsbmPGQvG3lUL/VQraaUdQrreVIsYRhDJFUUxCU0EQmHdG8jGyPQYkUl2hoWmpK3jZiwR4rpadlGiG0eMs5w4hWCiQqbY8oQO41qbQlNxAPIId2Cy8qwK0oPc7BzDwwbLUoOS1DBnooNo5tCr3VYrzcNkyDK23KI+XEJTcRJKwd5rQWoz+YWa4Io5dAMsdAGsc5AlDVhjm2tNrGLOdeywbY6YhzCrURkmm01O78hVItcpzGk00yIII72cCIG2WTbFGnbXKJZRh+P0ERcsnY4ij3wpIjEQitol5RSJopIvI40k0kcvg4CibkhnXW5ghq9KZYujtui+siwyMZDm/zLQMTXrbvF51KEyEgZekLETubzKsinuCeGiB8ivc8j6Mqykdnf0dbFjkydbIUe3wqE/PBjINLBTwDRB4snQ0zR25BiiQp0RBIS1XdKC+Ih5glemx5BeVtiu216XmMQtvITpubQj35TePgGeRAZvlXmiRDJoSRWSPx/rnDAGSINbLkRnhhjPMQ2rzAw0aDYZCTbeoiWPTJhborH3ImJSAZ67hEqEfI8IJfyRIh5pK8zQyKN8RZwR7yOIXbW0ySANqWikB5+e0TiPrh9sG3L6LadBV4j7meDKvRHWi1ZZBoLF4bTSHSUjY3jJJ8irwaKg5hd10YlvyzFzJgUFspBbpNdV8akkCGyPMvraS3LryvQRwmKaKxMpY50Lj5jLCPVeusLYSHdoeF/2KDqrctvK2PVmmMqh0ifkAfJ/tL4kQM0/aeGGwcxJdurC21pru7wOlkKb6yQzRyDMR+QzQo5xHqvKLgkV/BNrR59W7apqakCr1Qt1+M5RP3FDm63y00nMVhgGg9RFG+K6dIrcq3LWe+oE2Ywsr0momWLFPnkYZkwleLlw/ZCYSolm/dLPKL86FEXC72fBNFbLw4GdfXyGroDyMs2JrW89a0VnviIuQXyINeZ4uG2FZbm1xtmkS0uEhCVkPkUJ7fLyKziIXpzdfF4y+TJ9J6y7HpPLiemH28rJEs8uXUVXGBWnyuKPFfIDlCrB7b11GeXyZmXLz+FVOHx1ImLYEe59dzvgUkXkZzUJQOK/LYiesuYu2nLs0/0ejrzeOGnJHBJhVERYcmTJG7yWNGZ12l/dqInz64tpDaxaGBwfHyQj1YHUcR17AK4LyVkcOvcfL3ky1YhkomlnXlObIsQ80kgtOGczbbJliCymcmdqcSviujDmKiVjnI79RKDr4jYA+5dD0N26sU+XxXRY4zSO5VwixClM3Y7S/I9Xu9XUEAPxty59YU7+SKRPMx3vrwGfPn5+W151mmWr+Vr+Vq+lh0k06qa2FdibbvMPPOEmqom9Y2K2yCziX7X0BNIY2Oj9Xb7oF2huFlv0s2vsTG46TpaIOoQS7rnVJTpKmE1S2G53yG82jLYTtZo5w+DIzpNvzQ4Snr1mtQokUW9mmh0enFOODZVDsecWW+AX7/S4TdtvLEJ9xhoELY8wXYYCOqFM6r0iqpyVfXjhn51utumMBo0i3jESrqGn+9mQaibtt3hV/WDo6kOfyAQUKf1avCnKrwIbLrEr3KVBPz47sVpfTdG/TNqoITs0m8coCr4RY5xA/c2nKjfUTIrEDpUR0PVTBOsPK0X9tLCKiyMGivyiJWwxuLMiYNRlXttGdZ1UN9e1wsgRodBmvR1/IvDDtXPmVKjyr8ZLBhdjDoci4uzMiIqZ3jmRANsbOBUqY7ArIRIGs+//kfV38oVXIwaNuf3sxZ2LxovQxIQod1MTQ2q36+XQiPou/Ya4MuwsWrAtEJSDdC0B7hRZC7gD/j5txAeNNtrIgYN82tSS/SXUFXpR4dDhLqhghmjNhix9Jc4aoadVqkB41VdxtEQEKGOg2aNVcZXB7VUfK2yDm5FPEFa3msUgV6hkqC5ToM5jJqIsIq+/+ESvRAQSxxoqhyi6p+GjmJaySKzZUGG7QoFxGmz82hqybBRCuUHialEHWq3vtw/PHPw4MEZo5qZYDns1jigQFHVax6yeIiq+TLGRjXQriOWgAtq4hFPQHWoAqMLm+3jBA6rtZBHBCyzPy8auODsZgPQEPDGJww1obshzlmvxkFchvlGN3JAo3zntEMM8sZgNLAK1pxFnZqIpLogZ4fsa+NsE8qsxmogAEGhUEQMmO8ohV3QL41w/E5g6/yBpqCqmy8gBhAxaiD6hXfW0dbM8J7ZDrGR13PUP20g9najNzAQg7Rps6YhOujKvThCgC/XC6OsVq5QMFRe+dP+gNmcbrDDRvQoqu5S8XBoKHo1/tlACfdWPmpT3dxhj6dF86iquneqwsVweBoMD3WQHlG/w/AQTdS19ZbAgGy8epQVNgb4QgGR68Kw71mjsUFlMbAILQTL09/UKmicelQ4xKY/Ja/mxTfZmf3fti/6Tc8NdTRwiNiaYX0gKSGjcCDgNzpbpdnvyg1TKBcKG2wQOZ8LdlppHBkyGJOhqknXvg1io3FUiOGSJgXMw26P2GBaKji1Xh4xiMZPEaHpw+0ow+ZhnC5RF9lC8zguBgJmYbfZNrOlUXAYuLY2q5boEQN5xW6QjVSg0m4TkTdUOFKzAWPMgENBmtTu8BuRhy2ipo/gwcWAqh8hiojWyRCb9NGn0dANNAnG+eGGuUU+sOtWS4xCXXXl1MirjM0CatPcLMZ4Qb0NpPst+smhMkY+aFqJ4G6gxkajM2nGtzmTyxaR+mLcpT9gBCkMER0yaQa4At1JRFVjXAtOqyXQhoAQn0FhgBYa1lOOrscc5hujKhp9iRnE9tKVYa+z9ChWMQhih+aggftp0ls+Y9hGo+Gg4iDiDuguh41eqyOC6RPE8vZ2ffXK9nazw1dCd1Kjc0GFF/QJQmFjE7En07VXDYNuhj9fnrUAAABCSURBVM3j0kvrDLJ12tvpIo3aYTszm0ayOKj/bmg3Ouqc8fVEe5O+3/Kmpl5jD9rMIhz2Wa6/lOscM+3tYvufUfk/MXUbf7EGvLAAAAAASUVORK5CYII=">
            <a:extLst>
              <a:ext uri="{FF2B5EF4-FFF2-40B4-BE49-F238E27FC236}">
                <a16:creationId xmlns:a16="http://schemas.microsoft.com/office/drawing/2014/main" id="{BA4962BF-F7FB-4E16-A8FA-952374FEB6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27899" y="376924"/>
            <a:ext cx="881308" cy="86960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62885A4F-0361-405D-8C17-99F8166664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711" y="280384"/>
            <a:ext cx="1619625" cy="951630"/>
          </a:xfrm>
          <a:prstGeom prst="rect">
            <a:avLst/>
          </a:prstGeom>
        </p:spPr>
      </p:pic>
      <p:sp>
        <p:nvSpPr>
          <p:cNvPr id="10" name="Rectangle 9">
            <a:extLst>
              <a:ext uri="{FF2B5EF4-FFF2-40B4-BE49-F238E27FC236}">
                <a16:creationId xmlns:a16="http://schemas.microsoft.com/office/drawing/2014/main" id="{FFFB5D03-A052-4406-BA13-F5FE07D7ECCA}"/>
              </a:ext>
            </a:extLst>
          </p:cNvPr>
          <p:cNvSpPr/>
          <p:nvPr/>
        </p:nvSpPr>
        <p:spPr>
          <a:xfrm>
            <a:off x="653143" y="1973263"/>
            <a:ext cx="10856854" cy="2221224"/>
          </a:xfrm>
          <a:prstGeom prst="rect">
            <a:avLst/>
          </a:prstGeom>
          <a:noFill/>
          <a:ln cmpd="sng">
            <a:noFill/>
            <a:prstDash val="sysDash"/>
          </a:ln>
          <a:effectLst>
            <a:softEdge rad="0"/>
          </a:effectLst>
          <a:scene3d>
            <a:camera prst="orthographicFront"/>
            <a:lightRig rig="brightRoom" dir="t"/>
          </a:scene3d>
          <a:sp3d prstMaterial="powder"/>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3600" b="1" dirty="0">
                <a:ln>
                  <a:solidFill>
                    <a:srgbClr val="241315"/>
                  </a:solidFill>
                </a:ln>
                <a:solidFill>
                  <a:schemeClr val="bg1"/>
                </a:solidFill>
                <a:latin typeface="Gill Sans MT" panose="020B0502020104020203" pitchFamily="34" charset="0"/>
              </a:rPr>
              <a:t>L’attractivité dans les territoires touristiques</a:t>
            </a:r>
          </a:p>
          <a:p>
            <a:pPr algn="ctr"/>
            <a:r>
              <a:rPr lang="fr-FR" sz="2800" b="1" dirty="0">
                <a:ln>
                  <a:solidFill>
                    <a:srgbClr val="241315"/>
                  </a:solidFill>
                </a:ln>
                <a:solidFill>
                  <a:schemeClr val="bg1"/>
                </a:solidFill>
                <a:latin typeface="Gill Sans MT" panose="020B0502020104020203" pitchFamily="34" charset="0"/>
              </a:rPr>
              <a:t>89</a:t>
            </a:r>
            <a:r>
              <a:rPr lang="fr-FR" sz="2800" b="1" baseline="30000" dirty="0">
                <a:ln>
                  <a:solidFill>
                    <a:srgbClr val="241315"/>
                  </a:solidFill>
                </a:ln>
                <a:solidFill>
                  <a:schemeClr val="bg1"/>
                </a:solidFill>
                <a:latin typeface="Gill Sans MT" panose="020B0502020104020203" pitchFamily="34" charset="0"/>
              </a:rPr>
              <a:t>ème</a:t>
            </a:r>
            <a:r>
              <a:rPr lang="fr-FR" sz="2800" b="1" dirty="0">
                <a:ln>
                  <a:solidFill>
                    <a:srgbClr val="241315"/>
                  </a:solidFill>
                </a:ln>
                <a:solidFill>
                  <a:schemeClr val="bg1"/>
                </a:solidFill>
                <a:latin typeface="Gill Sans MT" panose="020B0502020104020203" pitchFamily="34" charset="0"/>
              </a:rPr>
              <a:t> Congrès de l’ANETT – La Grande Motte - 2019</a:t>
            </a:r>
            <a:endParaRPr lang="fr-FR" sz="3600" b="1" dirty="0">
              <a:ln>
                <a:solidFill>
                  <a:srgbClr val="241315"/>
                </a:solidFill>
              </a:ln>
              <a:solidFill>
                <a:schemeClr val="bg1"/>
              </a:solidFill>
              <a:latin typeface="Gill Sans MT" panose="020B0502020104020203" pitchFamily="34" charset="0"/>
            </a:endParaRPr>
          </a:p>
        </p:txBody>
      </p:sp>
      <p:pic>
        <p:nvPicPr>
          <p:cNvPr id="14" name="Image 13">
            <a:extLst>
              <a:ext uri="{FF2B5EF4-FFF2-40B4-BE49-F238E27FC236}">
                <a16:creationId xmlns:a16="http://schemas.microsoft.com/office/drawing/2014/main" id="{272BA59A-8E3D-486A-967B-50F9533916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1793" y="808082"/>
            <a:ext cx="2157804" cy="183643"/>
          </a:xfrm>
          <a:prstGeom prst="rect">
            <a:avLst/>
          </a:prstGeom>
        </p:spPr>
      </p:pic>
      <p:pic>
        <p:nvPicPr>
          <p:cNvPr id="31" name="Image 30">
            <a:extLst>
              <a:ext uri="{FF2B5EF4-FFF2-40B4-BE49-F238E27FC236}">
                <a16:creationId xmlns:a16="http://schemas.microsoft.com/office/drawing/2014/main" id="{701BF1DB-EADD-4095-9F20-CED7368777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2877" y="5480484"/>
            <a:ext cx="1027439" cy="598494"/>
          </a:xfrm>
          <a:prstGeom prst="rect">
            <a:avLst/>
          </a:prstGeom>
        </p:spPr>
      </p:pic>
      <p:pic>
        <p:nvPicPr>
          <p:cNvPr id="34" name="Image 33">
            <a:extLst>
              <a:ext uri="{FF2B5EF4-FFF2-40B4-BE49-F238E27FC236}">
                <a16:creationId xmlns:a16="http://schemas.microsoft.com/office/drawing/2014/main" id="{AE71685E-EBF8-45B1-9C04-A77BDDC1D27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80646" y="5610879"/>
            <a:ext cx="1224132" cy="276013"/>
          </a:xfrm>
          <a:prstGeom prst="rect">
            <a:avLst/>
          </a:prstGeom>
        </p:spPr>
      </p:pic>
      <p:pic>
        <p:nvPicPr>
          <p:cNvPr id="38" name="Image 37">
            <a:extLst>
              <a:ext uri="{FF2B5EF4-FFF2-40B4-BE49-F238E27FC236}">
                <a16:creationId xmlns:a16="http://schemas.microsoft.com/office/drawing/2014/main" id="{5B5EB9FB-9566-48F3-9DA2-D83B0492AA1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24154" y="5504916"/>
            <a:ext cx="1008337" cy="545048"/>
          </a:xfrm>
          <a:prstGeom prst="rect">
            <a:avLst/>
          </a:prstGeom>
        </p:spPr>
      </p:pic>
      <p:pic>
        <p:nvPicPr>
          <p:cNvPr id="39" name="Image 38">
            <a:extLst>
              <a:ext uri="{FF2B5EF4-FFF2-40B4-BE49-F238E27FC236}">
                <a16:creationId xmlns:a16="http://schemas.microsoft.com/office/drawing/2014/main" id="{D38D5CD6-2426-4DCF-969F-DAD0D0DB7E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42482" y="5553379"/>
            <a:ext cx="881840" cy="476785"/>
          </a:xfrm>
          <a:prstGeom prst="rect">
            <a:avLst/>
          </a:prstGeom>
        </p:spPr>
      </p:pic>
      <p:pic>
        <p:nvPicPr>
          <p:cNvPr id="40" name="Image 39">
            <a:extLst>
              <a:ext uri="{FF2B5EF4-FFF2-40B4-BE49-F238E27FC236}">
                <a16:creationId xmlns:a16="http://schemas.microsoft.com/office/drawing/2014/main" id="{CAA8CEC8-F124-4561-BDC0-49819638737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14922" y="5339297"/>
            <a:ext cx="881839" cy="840231"/>
          </a:xfrm>
          <a:prstGeom prst="rect">
            <a:avLst/>
          </a:prstGeom>
        </p:spPr>
      </p:pic>
      <p:pic>
        <p:nvPicPr>
          <p:cNvPr id="41" name="Image 40">
            <a:extLst>
              <a:ext uri="{FF2B5EF4-FFF2-40B4-BE49-F238E27FC236}">
                <a16:creationId xmlns:a16="http://schemas.microsoft.com/office/drawing/2014/main" id="{4FF67050-E779-486F-8B2E-9FFC79DB447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98150" y="5543681"/>
            <a:ext cx="620776" cy="460084"/>
          </a:xfrm>
          <a:prstGeom prst="rect">
            <a:avLst/>
          </a:prstGeom>
        </p:spPr>
      </p:pic>
      <p:pic>
        <p:nvPicPr>
          <p:cNvPr id="42" name="Image 41">
            <a:extLst>
              <a:ext uri="{FF2B5EF4-FFF2-40B4-BE49-F238E27FC236}">
                <a16:creationId xmlns:a16="http://schemas.microsoft.com/office/drawing/2014/main" id="{D26490CE-E5E5-4EEF-9244-8B8053D546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95922" y="5411253"/>
            <a:ext cx="881839" cy="704286"/>
          </a:xfrm>
          <a:prstGeom prst="rect">
            <a:avLst/>
          </a:prstGeom>
        </p:spPr>
      </p:pic>
      <p:pic>
        <p:nvPicPr>
          <p:cNvPr id="43" name="Image 42">
            <a:extLst>
              <a:ext uri="{FF2B5EF4-FFF2-40B4-BE49-F238E27FC236}">
                <a16:creationId xmlns:a16="http://schemas.microsoft.com/office/drawing/2014/main" id="{C43A0924-79E0-4F77-9FB9-B570BE1EC66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961688" y="5533509"/>
            <a:ext cx="670394" cy="470255"/>
          </a:xfrm>
          <a:prstGeom prst="rect">
            <a:avLst/>
          </a:prstGeom>
        </p:spPr>
      </p:pic>
      <p:pic>
        <p:nvPicPr>
          <p:cNvPr id="44" name="Image 43">
            <a:extLst>
              <a:ext uri="{FF2B5EF4-FFF2-40B4-BE49-F238E27FC236}">
                <a16:creationId xmlns:a16="http://schemas.microsoft.com/office/drawing/2014/main" id="{A0D270A2-C328-4168-82FA-5D3CEA51CC1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5540534"/>
            <a:ext cx="1152287" cy="366491"/>
          </a:xfrm>
          <a:prstGeom prst="rect">
            <a:avLst/>
          </a:prstGeom>
        </p:spPr>
      </p:pic>
      <p:pic>
        <p:nvPicPr>
          <p:cNvPr id="45" name="Image 44">
            <a:extLst>
              <a:ext uri="{FF2B5EF4-FFF2-40B4-BE49-F238E27FC236}">
                <a16:creationId xmlns:a16="http://schemas.microsoft.com/office/drawing/2014/main" id="{09DD6CC9-2A5A-4F3A-BA15-FE8667A1DB5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756801" y="5560307"/>
            <a:ext cx="1058540" cy="432000"/>
          </a:xfrm>
          <a:prstGeom prst="rect">
            <a:avLst/>
          </a:prstGeom>
        </p:spPr>
      </p:pic>
      <p:pic>
        <p:nvPicPr>
          <p:cNvPr id="46" name="Image 45">
            <a:extLst>
              <a:ext uri="{FF2B5EF4-FFF2-40B4-BE49-F238E27FC236}">
                <a16:creationId xmlns:a16="http://schemas.microsoft.com/office/drawing/2014/main" id="{3924C051-38C6-436A-A3DF-77FDE1B5501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733748" y="6336888"/>
            <a:ext cx="1054807" cy="381429"/>
          </a:xfrm>
          <a:prstGeom prst="rect">
            <a:avLst/>
          </a:prstGeom>
        </p:spPr>
      </p:pic>
      <p:pic>
        <p:nvPicPr>
          <p:cNvPr id="47" name="Image 46" descr="CE_LR_RVB_Horizontale">
            <a:extLst>
              <a:ext uri="{FF2B5EF4-FFF2-40B4-BE49-F238E27FC236}">
                <a16:creationId xmlns:a16="http://schemas.microsoft.com/office/drawing/2014/main" id="{BE3B8E75-69A2-4D6C-AE4E-BF2B85345045}"/>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1467" y="6232254"/>
            <a:ext cx="1725493" cy="407909"/>
          </a:xfrm>
          <a:prstGeom prst="rect">
            <a:avLst/>
          </a:prstGeom>
          <a:noFill/>
          <a:ln>
            <a:noFill/>
          </a:ln>
        </p:spPr>
      </p:pic>
      <p:pic>
        <p:nvPicPr>
          <p:cNvPr id="48" name="Image 47">
            <a:extLst>
              <a:ext uri="{FF2B5EF4-FFF2-40B4-BE49-F238E27FC236}">
                <a16:creationId xmlns:a16="http://schemas.microsoft.com/office/drawing/2014/main" id="{A4417751-3595-41AE-A54A-0EEC7159F51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987162" y="6203683"/>
            <a:ext cx="1008337" cy="647840"/>
          </a:xfrm>
          <a:prstGeom prst="rect">
            <a:avLst/>
          </a:prstGeom>
        </p:spPr>
      </p:pic>
      <p:pic>
        <p:nvPicPr>
          <p:cNvPr id="49" name="Image 48">
            <a:extLst>
              <a:ext uri="{FF2B5EF4-FFF2-40B4-BE49-F238E27FC236}">
                <a16:creationId xmlns:a16="http://schemas.microsoft.com/office/drawing/2014/main" id="{01CD676B-ADB5-4B2C-B303-6B13CA12365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554069" y="6306735"/>
            <a:ext cx="1329739" cy="419035"/>
          </a:xfrm>
          <a:prstGeom prst="rect">
            <a:avLst/>
          </a:prstGeom>
        </p:spPr>
      </p:pic>
      <p:pic>
        <p:nvPicPr>
          <p:cNvPr id="50" name="Image 49">
            <a:extLst>
              <a:ext uri="{FF2B5EF4-FFF2-40B4-BE49-F238E27FC236}">
                <a16:creationId xmlns:a16="http://schemas.microsoft.com/office/drawing/2014/main" id="{81C123FD-8509-42B4-B647-7E7F65D41E0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048983" y="6326316"/>
            <a:ext cx="1634268" cy="316619"/>
          </a:xfrm>
          <a:prstGeom prst="rect">
            <a:avLst/>
          </a:prstGeom>
        </p:spPr>
      </p:pic>
      <p:pic>
        <p:nvPicPr>
          <p:cNvPr id="51" name="Image 50">
            <a:extLst>
              <a:ext uri="{FF2B5EF4-FFF2-40B4-BE49-F238E27FC236}">
                <a16:creationId xmlns:a16="http://schemas.microsoft.com/office/drawing/2014/main" id="{30BF5C37-5B11-4929-A9A5-CBD963CD7BE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305350" y="6328288"/>
            <a:ext cx="1501187" cy="375927"/>
          </a:xfrm>
          <a:prstGeom prst="rect">
            <a:avLst/>
          </a:prstGeom>
        </p:spPr>
      </p:pic>
      <p:pic>
        <p:nvPicPr>
          <p:cNvPr id="52" name="Image 51">
            <a:extLst>
              <a:ext uri="{FF2B5EF4-FFF2-40B4-BE49-F238E27FC236}">
                <a16:creationId xmlns:a16="http://schemas.microsoft.com/office/drawing/2014/main" id="{4E0A9266-14DE-4A37-9363-A3C83084046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021515" y="6277734"/>
            <a:ext cx="1027439" cy="448036"/>
          </a:xfrm>
          <a:prstGeom prst="rect">
            <a:avLst/>
          </a:prstGeom>
        </p:spPr>
      </p:pic>
      <p:pic>
        <p:nvPicPr>
          <p:cNvPr id="53" name="Image 52">
            <a:extLst>
              <a:ext uri="{FF2B5EF4-FFF2-40B4-BE49-F238E27FC236}">
                <a16:creationId xmlns:a16="http://schemas.microsoft.com/office/drawing/2014/main" id="{9F308318-7E2C-4869-A69B-6080A2876F37}"/>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71131" y="5472830"/>
            <a:ext cx="1104061" cy="501897"/>
          </a:xfrm>
          <a:prstGeom prst="rect">
            <a:avLst/>
          </a:prstGeom>
        </p:spPr>
      </p:pic>
      <p:pic>
        <p:nvPicPr>
          <p:cNvPr id="54" name="Image 53">
            <a:extLst>
              <a:ext uri="{FF2B5EF4-FFF2-40B4-BE49-F238E27FC236}">
                <a16:creationId xmlns:a16="http://schemas.microsoft.com/office/drawing/2014/main" id="{CA91CEF1-EC71-44C9-83A0-8F5CD4B45772}"/>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286968" y="6239549"/>
            <a:ext cx="1008337" cy="578048"/>
          </a:xfrm>
          <a:prstGeom prst="rect">
            <a:avLst/>
          </a:prstGeom>
        </p:spPr>
      </p:pic>
    </p:spTree>
    <p:extLst>
      <p:ext uri="{BB962C8B-B14F-4D97-AF65-F5344CB8AC3E}">
        <p14:creationId xmlns:p14="http://schemas.microsoft.com/office/powerpoint/2010/main" val="1188362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a:stretch>
            <a:fillRect/>
          </a:stretch>
        </p:blipFill>
        <p:spPr>
          <a:xfrm>
            <a:off x="1673600" y="1829552"/>
            <a:ext cx="8838893" cy="3831695"/>
          </a:xfrm>
          <a:prstGeom prst="rect">
            <a:avLst/>
          </a:prstGeom>
        </p:spPr>
      </p:pic>
      <p:sp>
        <p:nvSpPr>
          <p:cNvPr id="4" name="Titre 3"/>
          <p:cNvSpPr>
            <a:spLocks noGrp="1"/>
          </p:cNvSpPr>
          <p:nvPr>
            <p:ph type="title"/>
          </p:nvPr>
        </p:nvSpPr>
        <p:spPr/>
        <p:txBody>
          <a:bodyPr>
            <a:normAutofit/>
          </a:bodyPr>
          <a:lstStyle/>
          <a:p>
            <a:br>
              <a:rPr lang="fr-FR" sz="2400" dirty="0">
                <a:latin typeface="Insignia LT Std"/>
              </a:rPr>
            </a:br>
            <a:r>
              <a:rPr lang="fr-FR" sz="2400" b="0" dirty="0">
                <a:effectLst/>
                <a:latin typeface="Insignia LT Std"/>
              </a:rPr>
              <a:t>20% des communes classées le sont pour la première fois</a:t>
            </a:r>
          </a:p>
        </p:txBody>
      </p:sp>
      <p:sp>
        <p:nvSpPr>
          <p:cNvPr id="6" name="ZoneTexte 5"/>
          <p:cNvSpPr txBox="1"/>
          <p:nvPr/>
        </p:nvSpPr>
        <p:spPr>
          <a:xfrm>
            <a:off x="11745721" y="6424863"/>
            <a:ext cx="300082" cy="369332"/>
          </a:xfrm>
          <a:prstGeom prst="rect">
            <a:avLst/>
          </a:prstGeom>
          <a:noFill/>
        </p:spPr>
        <p:txBody>
          <a:bodyPr wrap="none" rtlCol="0">
            <a:spAutoFit/>
          </a:bodyPr>
          <a:lstStyle/>
          <a:p>
            <a:r>
              <a:rPr lang="fr-FR" dirty="0"/>
              <a:t>4</a:t>
            </a:r>
          </a:p>
        </p:txBody>
      </p:sp>
    </p:spTree>
    <p:extLst>
      <p:ext uri="{BB962C8B-B14F-4D97-AF65-F5344CB8AC3E}">
        <p14:creationId xmlns:p14="http://schemas.microsoft.com/office/powerpoint/2010/main" val="119205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a:stretch>
            <a:fillRect/>
          </a:stretch>
        </p:blipFill>
        <p:spPr>
          <a:xfrm>
            <a:off x="1199458" y="1556795"/>
            <a:ext cx="9464945" cy="4435967"/>
          </a:xfrm>
          <a:prstGeom prst="rect">
            <a:avLst/>
          </a:prstGeom>
        </p:spPr>
      </p:pic>
      <p:sp>
        <p:nvSpPr>
          <p:cNvPr id="4" name="Titre 3"/>
          <p:cNvSpPr>
            <a:spLocks noGrp="1"/>
          </p:cNvSpPr>
          <p:nvPr>
            <p:ph type="title"/>
          </p:nvPr>
        </p:nvSpPr>
        <p:spPr/>
        <p:txBody>
          <a:bodyPr>
            <a:normAutofit/>
          </a:bodyPr>
          <a:lstStyle/>
          <a:p>
            <a:br>
              <a:rPr lang="fr-FR" sz="2400" b="0" dirty="0">
                <a:effectLst/>
                <a:latin typeface="Insignia LT Std"/>
              </a:rPr>
            </a:br>
            <a:r>
              <a:rPr lang="fr-FR" sz="2400" b="0" dirty="0">
                <a:effectLst/>
                <a:latin typeface="Insignia LT Std"/>
              </a:rPr>
              <a:t>77% des stations classées sont concentrées dans 5 régions</a:t>
            </a:r>
          </a:p>
        </p:txBody>
      </p:sp>
      <p:sp>
        <p:nvSpPr>
          <p:cNvPr id="6" name="ZoneTexte 5"/>
          <p:cNvSpPr txBox="1"/>
          <p:nvPr/>
        </p:nvSpPr>
        <p:spPr>
          <a:xfrm>
            <a:off x="11745721" y="6424863"/>
            <a:ext cx="300082" cy="369332"/>
          </a:xfrm>
          <a:prstGeom prst="rect">
            <a:avLst/>
          </a:prstGeom>
          <a:noFill/>
        </p:spPr>
        <p:txBody>
          <a:bodyPr wrap="none" rtlCol="0">
            <a:spAutoFit/>
          </a:bodyPr>
          <a:lstStyle/>
          <a:p>
            <a:r>
              <a:rPr lang="fr-FR" dirty="0"/>
              <a:t>5</a:t>
            </a:r>
          </a:p>
        </p:txBody>
      </p:sp>
    </p:spTree>
    <p:extLst>
      <p:ext uri="{BB962C8B-B14F-4D97-AF65-F5344CB8AC3E}">
        <p14:creationId xmlns:p14="http://schemas.microsoft.com/office/powerpoint/2010/main" val="2394128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800736" y="332656"/>
            <a:ext cx="10972800" cy="1143000"/>
          </a:xfrm>
        </p:spPr>
        <p:txBody>
          <a:bodyPr>
            <a:normAutofit/>
          </a:bodyPr>
          <a:lstStyle/>
          <a:p>
            <a:r>
              <a:rPr lang="fr-FR" sz="2200" b="0" dirty="0">
                <a:effectLst/>
                <a:latin typeface="Insignia LT Std"/>
              </a:rPr>
              <a:t>Toutes les strates démographiques sont représentées</a:t>
            </a:r>
          </a:p>
        </p:txBody>
      </p:sp>
      <p:pic>
        <p:nvPicPr>
          <p:cNvPr id="7" name="Espace réservé du contenu 6"/>
          <p:cNvPicPr>
            <a:picLocks noGrp="1" noChangeAspect="1"/>
          </p:cNvPicPr>
          <p:nvPr>
            <p:ph idx="1"/>
          </p:nvPr>
        </p:nvPicPr>
        <p:blipFill>
          <a:blip r:embed="rId2"/>
          <a:stretch>
            <a:fillRect/>
          </a:stretch>
        </p:blipFill>
        <p:spPr>
          <a:xfrm>
            <a:off x="1374854" y="2143780"/>
            <a:ext cx="8147395" cy="3805500"/>
          </a:xfrm>
          <a:prstGeom prst="rect">
            <a:avLst/>
          </a:prstGeom>
        </p:spPr>
      </p:pic>
      <p:sp>
        <p:nvSpPr>
          <p:cNvPr id="6" name="ZoneTexte 5"/>
          <p:cNvSpPr txBox="1"/>
          <p:nvPr/>
        </p:nvSpPr>
        <p:spPr>
          <a:xfrm>
            <a:off x="11745721" y="6424863"/>
            <a:ext cx="300082" cy="369332"/>
          </a:xfrm>
          <a:prstGeom prst="rect">
            <a:avLst/>
          </a:prstGeom>
          <a:noFill/>
        </p:spPr>
        <p:txBody>
          <a:bodyPr wrap="none" rtlCol="0">
            <a:spAutoFit/>
          </a:bodyPr>
          <a:lstStyle/>
          <a:p>
            <a:r>
              <a:rPr lang="fr-FR" dirty="0"/>
              <a:t>6</a:t>
            </a:r>
          </a:p>
        </p:txBody>
      </p:sp>
    </p:spTree>
    <p:extLst>
      <p:ext uri="{BB962C8B-B14F-4D97-AF65-F5344CB8AC3E}">
        <p14:creationId xmlns:p14="http://schemas.microsoft.com/office/powerpoint/2010/main" val="3910571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pPr algn="ctr"/>
            <a:r>
              <a:rPr lang="fr-FR" sz="2200" b="0" dirty="0">
                <a:effectLst/>
                <a:latin typeface="Insignia LT Std"/>
              </a:rPr>
              <a:t>Avec une majorité de petites communes</a:t>
            </a:r>
          </a:p>
        </p:txBody>
      </p:sp>
      <p:graphicFrame>
        <p:nvGraphicFramePr>
          <p:cNvPr id="5" name="Graphique 4"/>
          <p:cNvGraphicFramePr>
            <a:graphicFrameLocks/>
          </p:cNvGraphicFramePr>
          <p:nvPr>
            <p:extLst>
              <p:ext uri="{D42A27DB-BD31-4B8C-83A1-F6EECF244321}">
                <p14:modId xmlns:p14="http://schemas.microsoft.com/office/powerpoint/2010/main" val="2746540472"/>
              </p:ext>
            </p:extLst>
          </p:nvPr>
        </p:nvGraphicFramePr>
        <p:xfrm>
          <a:off x="1775520" y="1340768"/>
          <a:ext cx="8880309" cy="4536504"/>
        </p:xfrm>
        <a:graphic>
          <a:graphicData uri="http://schemas.openxmlformats.org/drawingml/2006/chart">
            <c:chart xmlns:c="http://schemas.openxmlformats.org/drawingml/2006/chart" xmlns:r="http://schemas.openxmlformats.org/officeDocument/2006/relationships" r:id="rId2"/>
          </a:graphicData>
        </a:graphic>
      </p:graphicFrame>
      <p:sp>
        <p:nvSpPr>
          <p:cNvPr id="6" name="ZoneTexte 5"/>
          <p:cNvSpPr txBox="1"/>
          <p:nvPr/>
        </p:nvSpPr>
        <p:spPr>
          <a:xfrm>
            <a:off x="11745721" y="6424863"/>
            <a:ext cx="300082" cy="369332"/>
          </a:xfrm>
          <a:prstGeom prst="rect">
            <a:avLst/>
          </a:prstGeom>
          <a:noFill/>
        </p:spPr>
        <p:txBody>
          <a:bodyPr wrap="none" rtlCol="0">
            <a:spAutoFit/>
          </a:bodyPr>
          <a:lstStyle/>
          <a:p>
            <a:r>
              <a:rPr lang="fr-FR" dirty="0"/>
              <a:t>7</a:t>
            </a:r>
          </a:p>
        </p:txBody>
      </p:sp>
    </p:spTree>
    <p:extLst>
      <p:ext uri="{BB962C8B-B14F-4D97-AF65-F5344CB8AC3E}">
        <p14:creationId xmlns:p14="http://schemas.microsoft.com/office/powerpoint/2010/main" val="1906900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39349" y="1556792"/>
            <a:ext cx="11038251" cy="2016224"/>
          </a:xfrm>
        </p:spPr>
        <p:txBody>
          <a:bodyPr>
            <a:normAutofit/>
          </a:bodyPr>
          <a:lstStyle/>
          <a:p>
            <a:pPr algn="ctr"/>
            <a:r>
              <a:rPr lang="fr-FR" sz="2800" dirty="0">
                <a:solidFill>
                  <a:schemeClr val="accent1"/>
                </a:solidFill>
                <a:latin typeface="Insignia LT Std" pitchFamily="34" charset="0"/>
              </a:rPr>
              <a:t>Stations classées : 2019, année charnière ?</a:t>
            </a:r>
          </a:p>
        </p:txBody>
      </p:sp>
      <p:sp>
        <p:nvSpPr>
          <p:cNvPr id="3" name="Sous-titre 2"/>
          <p:cNvSpPr>
            <a:spLocks noGrp="1"/>
          </p:cNvSpPr>
          <p:nvPr>
            <p:ph type="subTitle" idx="1"/>
          </p:nvPr>
        </p:nvSpPr>
        <p:spPr>
          <a:xfrm>
            <a:off x="911424" y="3645024"/>
            <a:ext cx="10363200" cy="1296144"/>
          </a:xfrm>
          <a:effectLst>
            <a:glow rad="228600">
              <a:schemeClr val="accent1">
                <a:satMod val="175000"/>
                <a:alpha val="40000"/>
              </a:schemeClr>
            </a:glow>
            <a:reflection blurRad="6350" stA="50000" endA="295" endPos="92000" dist="101600" dir="5400000" sy="-100000" algn="bl" rotWithShape="0"/>
          </a:effectLst>
        </p:spPr>
        <p:txBody>
          <a:bodyPr>
            <a:normAutofit/>
          </a:bodyPr>
          <a:lstStyle/>
          <a:p>
            <a:endParaRPr lang="fr-FR" dirty="0">
              <a:solidFill>
                <a:srgbClr val="C02846"/>
              </a:solidFill>
              <a:effectLst>
                <a:outerShdw blurRad="38100" dist="38100" dir="2700000" algn="tl">
                  <a:srgbClr val="000000">
                    <a:alpha val="43137"/>
                  </a:srgbClr>
                </a:outerShdw>
              </a:effectLst>
              <a:latin typeface="Felt Tip Roman" pitchFamily="2" charset="0"/>
            </a:endParaRPr>
          </a:p>
          <a:p>
            <a:endParaRPr lang="fr-FR" dirty="0">
              <a:solidFill>
                <a:srgbClr val="C0284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651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pPr marL="109728" indent="0">
              <a:buNone/>
            </a:pPr>
            <a:r>
              <a:rPr lang="fr-FR" sz="2400" dirty="0"/>
              <a:t>Dans le cadre du Conseil interministériel du tourisme du 19 juillet 2018, le Gouvernement a décidé de moderniser les critères de classement des stations de tourisme afin de répondre à plusieurs objectifs :</a:t>
            </a:r>
          </a:p>
          <a:p>
            <a:pPr marL="109728" indent="0">
              <a:buNone/>
            </a:pPr>
            <a:endParaRPr lang="fr-FR" sz="2400" dirty="0"/>
          </a:p>
          <a:p>
            <a:r>
              <a:rPr lang="fr-FR" sz="2400" dirty="0"/>
              <a:t>- Améliorer les services rendus aux usagers ;</a:t>
            </a:r>
          </a:p>
          <a:p>
            <a:pPr marL="109728" indent="0">
              <a:buNone/>
            </a:pPr>
            <a:endParaRPr lang="fr-FR" sz="2400" dirty="0"/>
          </a:p>
          <a:p>
            <a:r>
              <a:rPr lang="fr-FR" sz="2400" dirty="0"/>
              <a:t>- Alléger la procédure de classement pour les collectivités et les services de l’État.</a:t>
            </a:r>
          </a:p>
          <a:p>
            <a:endParaRPr lang="fr-FR" dirty="0"/>
          </a:p>
        </p:txBody>
      </p:sp>
      <p:sp>
        <p:nvSpPr>
          <p:cNvPr id="4" name="Titre 3"/>
          <p:cNvSpPr>
            <a:spLocks noGrp="1"/>
          </p:cNvSpPr>
          <p:nvPr>
            <p:ph type="title"/>
          </p:nvPr>
        </p:nvSpPr>
        <p:spPr/>
        <p:txBody>
          <a:bodyPr>
            <a:normAutofit/>
          </a:bodyPr>
          <a:lstStyle/>
          <a:p>
            <a:pPr algn="ctr"/>
            <a:r>
              <a:rPr lang="fr-FR" sz="2400" dirty="0">
                <a:solidFill>
                  <a:srgbClr val="FF0000"/>
                </a:solidFill>
                <a:latin typeface="Insignia LT Std"/>
              </a:rPr>
              <a:t>1ère étape: la simplification</a:t>
            </a:r>
          </a:p>
        </p:txBody>
      </p:sp>
      <p:sp>
        <p:nvSpPr>
          <p:cNvPr id="5" name="ZoneTexte 4"/>
          <p:cNvSpPr txBox="1"/>
          <p:nvPr/>
        </p:nvSpPr>
        <p:spPr>
          <a:xfrm>
            <a:off x="11745721" y="6424863"/>
            <a:ext cx="300082" cy="369332"/>
          </a:xfrm>
          <a:prstGeom prst="rect">
            <a:avLst/>
          </a:prstGeom>
          <a:noFill/>
        </p:spPr>
        <p:txBody>
          <a:bodyPr wrap="none" rtlCol="0">
            <a:spAutoFit/>
          </a:bodyPr>
          <a:lstStyle/>
          <a:p>
            <a:r>
              <a:rPr lang="fr-FR" dirty="0"/>
              <a:t>9</a:t>
            </a:r>
          </a:p>
        </p:txBody>
      </p:sp>
    </p:spTree>
    <p:extLst>
      <p:ext uri="{BB962C8B-B14F-4D97-AF65-F5344CB8AC3E}">
        <p14:creationId xmlns:p14="http://schemas.microsoft.com/office/powerpoint/2010/main" val="2907979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763380" y="1916832"/>
            <a:ext cx="10972800" cy="1371608"/>
          </a:xfrm>
          <a:ln>
            <a:solidFill>
              <a:schemeClr val="tx2"/>
            </a:solidFill>
          </a:ln>
        </p:spPr>
        <p:txBody>
          <a:bodyPr/>
          <a:lstStyle/>
          <a:p>
            <a:pPr marL="109728" indent="0">
              <a:buNone/>
            </a:pPr>
            <a:r>
              <a:rPr lang="fr-FR" dirty="0"/>
              <a:t>Arrêté du 16 avril 2019 modifiant l'arrêté du 2 septembre 2008 relatif aux communes touristiques et aux stations classées de tourisme</a:t>
            </a:r>
          </a:p>
        </p:txBody>
      </p:sp>
      <p:sp>
        <p:nvSpPr>
          <p:cNvPr id="4" name="Titre 3"/>
          <p:cNvSpPr>
            <a:spLocks noGrp="1"/>
          </p:cNvSpPr>
          <p:nvPr>
            <p:ph type="title"/>
          </p:nvPr>
        </p:nvSpPr>
        <p:spPr/>
        <p:txBody>
          <a:bodyPr/>
          <a:lstStyle/>
          <a:p>
            <a:pPr algn="ctr"/>
            <a:r>
              <a:rPr lang="fr-FR" sz="2400" dirty="0">
                <a:solidFill>
                  <a:schemeClr val="accent6">
                    <a:lumMod val="60000"/>
                    <a:lumOff val="40000"/>
                  </a:schemeClr>
                </a:solidFill>
                <a:latin typeface="Insignia LT Std"/>
              </a:rPr>
              <a:t>1ère étape: la simplification</a:t>
            </a:r>
            <a:endParaRPr lang="fr-FR" dirty="0">
              <a:solidFill>
                <a:schemeClr val="accent6">
                  <a:lumMod val="60000"/>
                  <a:lumOff val="40000"/>
                </a:schemeClr>
              </a:solidFill>
            </a:endParaRP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800" y="3645024"/>
            <a:ext cx="3024336" cy="1512168"/>
          </a:xfrm>
          <a:prstGeom prst="rect">
            <a:avLst/>
          </a:prstGeom>
        </p:spPr>
      </p:pic>
      <p:sp>
        <p:nvSpPr>
          <p:cNvPr id="7" name="ZoneTexte 6"/>
          <p:cNvSpPr txBox="1"/>
          <p:nvPr/>
        </p:nvSpPr>
        <p:spPr>
          <a:xfrm>
            <a:off x="4367809" y="3717034"/>
            <a:ext cx="6720747" cy="954107"/>
          </a:xfrm>
          <a:prstGeom prst="rect">
            <a:avLst/>
          </a:prstGeom>
          <a:noFill/>
          <a:ln w="57150">
            <a:solidFill>
              <a:srgbClr val="FF0000"/>
            </a:solidFill>
          </a:ln>
        </p:spPr>
        <p:txBody>
          <a:bodyPr wrap="square" rtlCol="0">
            <a:spAutoFit/>
          </a:bodyPr>
          <a:lstStyle/>
          <a:p>
            <a:pPr algn="ctr"/>
            <a:r>
              <a:rPr lang="fr-FR" sz="2800" dirty="0">
                <a:solidFill>
                  <a:srgbClr val="FF0000"/>
                </a:solidFill>
                <a:latin typeface="Insignia LT Std"/>
              </a:rPr>
              <a:t>Le résultat d’une </a:t>
            </a:r>
          </a:p>
          <a:p>
            <a:pPr algn="ctr"/>
            <a:r>
              <a:rPr lang="fr-FR" sz="2800" dirty="0" err="1">
                <a:solidFill>
                  <a:srgbClr val="FF0000"/>
                </a:solidFill>
                <a:latin typeface="Insignia LT Std"/>
              </a:rPr>
              <a:t>co</a:t>
            </a:r>
            <a:r>
              <a:rPr lang="fr-FR" sz="2800" dirty="0">
                <a:solidFill>
                  <a:srgbClr val="FF0000"/>
                </a:solidFill>
                <a:latin typeface="Insignia LT Std"/>
              </a:rPr>
              <a:t>-construction  avec l’ANETT</a:t>
            </a:r>
          </a:p>
        </p:txBody>
      </p:sp>
      <p:sp>
        <p:nvSpPr>
          <p:cNvPr id="8" name="ZoneTexte 7"/>
          <p:cNvSpPr txBox="1"/>
          <p:nvPr/>
        </p:nvSpPr>
        <p:spPr>
          <a:xfrm>
            <a:off x="11745721" y="6424863"/>
            <a:ext cx="415498" cy="369332"/>
          </a:xfrm>
          <a:prstGeom prst="rect">
            <a:avLst/>
          </a:prstGeom>
          <a:noFill/>
        </p:spPr>
        <p:txBody>
          <a:bodyPr wrap="none" rtlCol="0">
            <a:spAutoFit/>
          </a:bodyPr>
          <a:lstStyle/>
          <a:p>
            <a:r>
              <a:rPr lang="fr-FR" dirty="0"/>
              <a:t>10</a:t>
            </a:r>
          </a:p>
        </p:txBody>
      </p:sp>
    </p:spTree>
    <p:extLst>
      <p:ext uri="{BB962C8B-B14F-4D97-AF65-F5344CB8AC3E}">
        <p14:creationId xmlns:p14="http://schemas.microsoft.com/office/powerpoint/2010/main" val="2677973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a:bodyPr>
          <a:lstStyle/>
          <a:p>
            <a:endParaRPr lang="fr-FR" sz="1800" dirty="0"/>
          </a:p>
          <a:p>
            <a:r>
              <a:rPr lang="fr-FR" sz="1800" dirty="0"/>
              <a:t>Modification des modalités de calcul des hébergements. </a:t>
            </a:r>
          </a:p>
          <a:p>
            <a:pPr marL="109728" indent="0">
              <a:buNone/>
            </a:pPr>
            <a:endParaRPr lang="fr-FR" sz="1800" dirty="0"/>
          </a:p>
          <a:p>
            <a:r>
              <a:rPr lang="fr-FR" sz="1800" dirty="0"/>
              <a:t>Abandon du choix des thématiques obligatoires au profit de critères optionnels, communs à tous les types de stations de tourisme. </a:t>
            </a:r>
          </a:p>
          <a:p>
            <a:pPr marL="109728" indent="0">
              <a:buNone/>
            </a:pPr>
            <a:endParaRPr lang="fr-FR" sz="1800" dirty="0"/>
          </a:p>
          <a:p>
            <a:r>
              <a:rPr lang="fr-FR" sz="1800" dirty="0"/>
              <a:t> Les communes n’ont plus à justifier de la desserte par les transports publics de la destination, ainsi que des moyens de déneigement pour les communes de montagne</a:t>
            </a:r>
          </a:p>
          <a:p>
            <a:endParaRPr lang="fr-FR" sz="1800" dirty="0"/>
          </a:p>
          <a:p>
            <a:r>
              <a:rPr lang="fr-FR" sz="1800" dirty="0"/>
              <a:t> Limitation à l’existence d’un document d’urbanisme applicable et l’existence d’un espace vert aménagé. </a:t>
            </a:r>
          </a:p>
          <a:p>
            <a:pPr marL="109728" indent="0">
              <a:buNone/>
            </a:pPr>
            <a:endParaRPr lang="fr-FR" sz="1800" dirty="0"/>
          </a:p>
          <a:p>
            <a:r>
              <a:rPr lang="fr-FR" sz="1800" dirty="0"/>
              <a:t>Le critère relatif à l’absence d’infraction en matière sanitaire, est remplacé par un avis motivé de l’agence régionale de santé. </a:t>
            </a:r>
          </a:p>
        </p:txBody>
      </p:sp>
      <p:sp>
        <p:nvSpPr>
          <p:cNvPr id="4" name="Titre 3"/>
          <p:cNvSpPr>
            <a:spLocks noGrp="1"/>
          </p:cNvSpPr>
          <p:nvPr>
            <p:ph type="title"/>
          </p:nvPr>
        </p:nvSpPr>
        <p:spPr/>
        <p:txBody>
          <a:bodyPr>
            <a:normAutofit/>
          </a:bodyPr>
          <a:lstStyle/>
          <a:p>
            <a:pPr algn="ctr"/>
            <a:br>
              <a:rPr lang="fr-FR" sz="2400" dirty="0">
                <a:effectLst/>
                <a:latin typeface="Insignia LT Std"/>
              </a:rPr>
            </a:br>
            <a:r>
              <a:rPr lang="fr-FR" sz="2400" dirty="0">
                <a:solidFill>
                  <a:srgbClr val="FF0000"/>
                </a:solidFill>
                <a:effectLst/>
                <a:latin typeface="Insignia LT Std"/>
              </a:rPr>
              <a:t>Une réduction significative du nombre de critères  ramené de 45 à </a:t>
            </a:r>
            <a:r>
              <a:rPr lang="fr-FR" sz="3600" dirty="0">
                <a:solidFill>
                  <a:srgbClr val="002060"/>
                </a:solidFill>
                <a:effectLst/>
                <a:latin typeface="Insignia LT Std"/>
              </a:rPr>
              <a:t>23</a:t>
            </a:r>
            <a:r>
              <a:rPr lang="fr-FR" sz="2400" dirty="0">
                <a:solidFill>
                  <a:srgbClr val="FF0000"/>
                </a:solidFill>
                <a:effectLst/>
                <a:latin typeface="Insignia LT Std"/>
              </a:rPr>
              <a:t>: </a:t>
            </a:r>
          </a:p>
        </p:txBody>
      </p:sp>
      <p:sp>
        <p:nvSpPr>
          <p:cNvPr id="5" name="ZoneTexte 4"/>
          <p:cNvSpPr txBox="1"/>
          <p:nvPr/>
        </p:nvSpPr>
        <p:spPr>
          <a:xfrm>
            <a:off x="11745721" y="6424863"/>
            <a:ext cx="406906" cy="369332"/>
          </a:xfrm>
          <a:prstGeom prst="rect">
            <a:avLst/>
          </a:prstGeom>
          <a:noFill/>
        </p:spPr>
        <p:txBody>
          <a:bodyPr wrap="none" rtlCol="0">
            <a:spAutoFit/>
          </a:bodyPr>
          <a:lstStyle/>
          <a:p>
            <a:r>
              <a:rPr lang="fr-FR" dirty="0"/>
              <a:t>11</a:t>
            </a:r>
          </a:p>
        </p:txBody>
      </p:sp>
    </p:spTree>
    <p:extLst>
      <p:ext uri="{BB962C8B-B14F-4D97-AF65-F5344CB8AC3E}">
        <p14:creationId xmlns:p14="http://schemas.microsoft.com/office/powerpoint/2010/main" val="2262900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a:bodyPr>
          <a:lstStyle/>
          <a:p>
            <a:endParaRPr lang="fr-FR" sz="2000" dirty="0"/>
          </a:p>
          <a:p>
            <a:r>
              <a:rPr lang="fr-FR" sz="2000" dirty="0"/>
              <a:t>la commune doit ainsi offrir </a:t>
            </a:r>
            <a:r>
              <a:rPr lang="fr-FR" sz="2000" u="sng" dirty="0"/>
              <a:t>deux accès gratuits </a:t>
            </a:r>
            <a:r>
              <a:rPr lang="fr-FR" sz="2000" dirty="0"/>
              <a:t>à l’internet sans fil ; </a:t>
            </a:r>
          </a:p>
          <a:p>
            <a:pPr marL="109728" indent="0">
              <a:buNone/>
            </a:pPr>
            <a:endParaRPr lang="fr-FR" sz="2000" dirty="0"/>
          </a:p>
          <a:p>
            <a:r>
              <a:rPr lang="fr-FR" sz="2000" dirty="0"/>
              <a:t>la plupart des services de proximité devront être situés </a:t>
            </a:r>
            <a:r>
              <a:rPr lang="fr-FR" sz="2000" u="sng" dirty="0"/>
              <a:t>sur le territoire de  la commune</a:t>
            </a:r>
            <a:r>
              <a:rPr lang="fr-FR" sz="2000" dirty="0"/>
              <a:t> et non plus dans un rayon de 20 minutes de trajet automobile. </a:t>
            </a:r>
          </a:p>
          <a:p>
            <a:pPr marL="109728" indent="0">
              <a:buNone/>
            </a:pPr>
            <a:endParaRPr lang="fr-FR" sz="2000" dirty="0"/>
          </a:p>
          <a:p>
            <a:r>
              <a:rPr lang="fr-FR" sz="2000" dirty="0"/>
              <a:t>l’offre de sanitaires publics doit être proportionnelle au volume de touristes accueillis ;</a:t>
            </a:r>
          </a:p>
          <a:p>
            <a:endParaRPr lang="fr-FR" sz="2000" dirty="0"/>
          </a:p>
          <a:p>
            <a:pPr marL="109728" indent="0">
              <a:buNone/>
            </a:pPr>
            <a:r>
              <a:rPr lang="fr-FR" sz="2000" dirty="0"/>
              <a:t>Et certains critères demeurent : </a:t>
            </a:r>
            <a:r>
              <a:rPr lang="fr-FR" sz="2000" u="sng" dirty="0">
                <a:solidFill>
                  <a:schemeClr val="accent6">
                    <a:lumMod val="60000"/>
                    <a:lumOff val="40000"/>
                  </a:schemeClr>
                </a:solidFill>
                <a:effectLst>
                  <a:outerShdw blurRad="38100" dist="38100" dir="2700000" algn="tl">
                    <a:srgbClr val="000000">
                      <a:alpha val="43137"/>
                    </a:srgbClr>
                  </a:outerShdw>
                </a:effectLst>
              </a:rPr>
              <a:t>OT de catégorie 1</a:t>
            </a:r>
          </a:p>
          <a:p>
            <a:endParaRPr lang="fr-FR" sz="2000" dirty="0"/>
          </a:p>
        </p:txBody>
      </p:sp>
      <p:sp>
        <p:nvSpPr>
          <p:cNvPr id="4" name="Titre 3"/>
          <p:cNvSpPr>
            <a:spLocks noGrp="1"/>
          </p:cNvSpPr>
          <p:nvPr>
            <p:ph type="title"/>
          </p:nvPr>
        </p:nvSpPr>
        <p:spPr>
          <a:xfrm>
            <a:off x="609600" y="692696"/>
            <a:ext cx="10972800" cy="1080120"/>
          </a:xfrm>
        </p:spPr>
        <p:txBody>
          <a:bodyPr>
            <a:normAutofit fontScale="90000"/>
          </a:bodyPr>
          <a:lstStyle/>
          <a:p>
            <a:br>
              <a:rPr lang="fr-FR" sz="2800" b="0" dirty="0">
                <a:solidFill>
                  <a:srgbClr val="FF0000"/>
                </a:solidFill>
                <a:effectLst/>
              </a:rPr>
            </a:br>
            <a:br>
              <a:rPr lang="fr-FR" sz="2800" b="0" dirty="0">
                <a:solidFill>
                  <a:srgbClr val="FF0000"/>
                </a:solidFill>
                <a:effectLst/>
              </a:rPr>
            </a:br>
            <a:br>
              <a:rPr lang="fr-FR" sz="2800" b="0" dirty="0">
                <a:solidFill>
                  <a:srgbClr val="FF0000"/>
                </a:solidFill>
                <a:effectLst/>
              </a:rPr>
            </a:br>
            <a:r>
              <a:rPr lang="fr-FR" sz="2800" b="0" dirty="0">
                <a:solidFill>
                  <a:srgbClr val="FF0000"/>
                </a:solidFill>
                <a:effectLst/>
              </a:rPr>
              <a:t>A l’inverse, quelques critères sont introduits ou sont plus exigeants :</a:t>
            </a:r>
            <a:br>
              <a:rPr lang="fr-FR" sz="2800" b="0" dirty="0">
                <a:solidFill>
                  <a:srgbClr val="FF0000"/>
                </a:solidFill>
                <a:effectLst/>
              </a:rPr>
            </a:br>
            <a:br>
              <a:rPr lang="fr-FR" sz="2800" b="0" dirty="0">
                <a:solidFill>
                  <a:srgbClr val="FF0000"/>
                </a:solidFill>
                <a:effectLst/>
              </a:rPr>
            </a:br>
            <a:br>
              <a:rPr lang="fr-FR" sz="2800" b="0" dirty="0">
                <a:solidFill>
                  <a:srgbClr val="FF0000"/>
                </a:solidFill>
                <a:effectLst/>
              </a:rPr>
            </a:br>
            <a:endParaRPr lang="fr-FR" sz="2800" b="0" dirty="0">
              <a:solidFill>
                <a:srgbClr val="FF0000"/>
              </a:solidFill>
              <a:effectLst/>
            </a:endParaRPr>
          </a:p>
        </p:txBody>
      </p:sp>
      <p:sp>
        <p:nvSpPr>
          <p:cNvPr id="5" name="ZoneTexte 4"/>
          <p:cNvSpPr txBox="1"/>
          <p:nvPr/>
        </p:nvSpPr>
        <p:spPr>
          <a:xfrm>
            <a:off x="11745721" y="6424863"/>
            <a:ext cx="415498" cy="369332"/>
          </a:xfrm>
          <a:prstGeom prst="rect">
            <a:avLst/>
          </a:prstGeom>
          <a:noFill/>
        </p:spPr>
        <p:txBody>
          <a:bodyPr wrap="none" rtlCol="0">
            <a:spAutoFit/>
          </a:bodyPr>
          <a:lstStyle/>
          <a:p>
            <a:r>
              <a:rPr lang="fr-FR" dirty="0"/>
              <a:t>12</a:t>
            </a:r>
          </a:p>
        </p:txBody>
      </p:sp>
    </p:spTree>
    <p:extLst>
      <p:ext uri="{BB962C8B-B14F-4D97-AF65-F5344CB8AC3E}">
        <p14:creationId xmlns:p14="http://schemas.microsoft.com/office/powerpoint/2010/main" val="874427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sz="2400" u="sng" dirty="0"/>
              <a:t>Constat</a:t>
            </a:r>
            <a:r>
              <a:rPr lang="fr-FR" sz="2400" dirty="0"/>
              <a:t>: Suppression des chargés de mission tourisme des DIRECCTE</a:t>
            </a:r>
          </a:p>
          <a:p>
            <a:r>
              <a:rPr lang="fr-FR" sz="2400" u="sng" dirty="0"/>
              <a:t>Conséquence immédiate</a:t>
            </a:r>
            <a:r>
              <a:rPr lang="fr-FR" sz="2400" dirty="0"/>
              <a:t>: qui pour assurer l’instruction?</a:t>
            </a:r>
          </a:p>
          <a:p>
            <a:r>
              <a:rPr lang="fr-FR" sz="2400" u="sng" dirty="0"/>
              <a:t>Solution</a:t>
            </a:r>
            <a:r>
              <a:rPr lang="fr-FR" sz="2400" dirty="0"/>
              <a:t> : déconcentrer la procédure aux préfectures;</a:t>
            </a:r>
          </a:p>
          <a:p>
            <a:r>
              <a:rPr lang="fr-FR" sz="2400" u="sng" dirty="0"/>
              <a:t>Obligation</a:t>
            </a:r>
            <a:r>
              <a:rPr lang="fr-FR" sz="2400" dirty="0"/>
              <a:t> : trouver un vecteur législatif</a:t>
            </a:r>
          </a:p>
          <a:p>
            <a:r>
              <a:rPr lang="fr-FR" sz="2400" u="sng" dirty="0"/>
              <a:t>Conséquences</a:t>
            </a:r>
            <a:r>
              <a:rPr lang="fr-FR" sz="2400" dirty="0"/>
              <a:t>: </a:t>
            </a:r>
          </a:p>
          <a:p>
            <a:pPr lvl="1">
              <a:buFont typeface="Wingdings" panose="05000000000000000000" pitchFamily="2" charset="2"/>
              <a:buChar char="§"/>
            </a:pPr>
            <a:r>
              <a:rPr lang="fr-FR" sz="2000" dirty="0"/>
              <a:t>passage du décret à l’arrêté de classement;</a:t>
            </a:r>
          </a:p>
          <a:p>
            <a:pPr lvl="1">
              <a:buFont typeface="Wingdings" panose="05000000000000000000" pitchFamily="2" charset="2"/>
              <a:buChar char="§"/>
            </a:pPr>
            <a:r>
              <a:rPr lang="fr-FR" sz="2000" dirty="0"/>
              <a:t>Accompagner les collectivités en amont : </a:t>
            </a:r>
            <a:r>
              <a:rPr lang="fr-FR" sz="2000" b="1" u="sng" dirty="0">
                <a:solidFill>
                  <a:schemeClr val="accent6">
                    <a:lumMod val="60000"/>
                    <a:lumOff val="40000"/>
                  </a:schemeClr>
                </a:solidFill>
              </a:rPr>
              <a:t>rôle renforcé de l’ANETT;</a:t>
            </a:r>
          </a:p>
          <a:p>
            <a:pPr lvl="1">
              <a:buFont typeface="Wingdings" panose="05000000000000000000" pitchFamily="2" charset="2"/>
              <a:buChar char="§"/>
            </a:pPr>
            <a:r>
              <a:rPr lang="fr-FR" sz="2000" dirty="0"/>
              <a:t>Accompagner les préfectures: formations, guide méthodologique </a:t>
            </a:r>
            <a:r>
              <a:rPr lang="fr-FR" sz="2000" dirty="0">
                <a:sym typeface="Wingdings" panose="05000000000000000000" pitchFamily="2" charset="2"/>
              </a:rPr>
              <a:t> DGE</a:t>
            </a:r>
            <a:endParaRPr lang="fr-FR" sz="2000" dirty="0"/>
          </a:p>
          <a:p>
            <a:endParaRPr lang="fr-FR" sz="2400" dirty="0"/>
          </a:p>
          <a:p>
            <a:pPr marL="109728" indent="0">
              <a:buNone/>
            </a:pPr>
            <a:endParaRPr lang="fr-FR" sz="2400" dirty="0"/>
          </a:p>
          <a:p>
            <a:pPr marL="109728" indent="0">
              <a:buNone/>
            </a:pPr>
            <a:endParaRPr lang="fr-FR" dirty="0"/>
          </a:p>
          <a:p>
            <a:pPr marL="109728" indent="0">
              <a:buNone/>
            </a:pPr>
            <a:endParaRPr lang="fr-FR" dirty="0"/>
          </a:p>
        </p:txBody>
      </p:sp>
      <p:sp>
        <p:nvSpPr>
          <p:cNvPr id="4" name="Titre 3"/>
          <p:cNvSpPr>
            <a:spLocks noGrp="1"/>
          </p:cNvSpPr>
          <p:nvPr>
            <p:ph type="title"/>
          </p:nvPr>
        </p:nvSpPr>
        <p:spPr/>
        <p:txBody>
          <a:bodyPr>
            <a:normAutofit/>
          </a:bodyPr>
          <a:lstStyle/>
          <a:p>
            <a:r>
              <a:rPr lang="fr-FR" sz="2800" b="0" dirty="0">
                <a:solidFill>
                  <a:schemeClr val="accent6">
                    <a:lumMod val="60000"/>
                    <a:lumOff val="40000"/>
                  </a:schemeClr>
                </a:solidFill>
                <a:effectLst/>
                <a:latin typeface="Insignia LT Std"/>
              </a:rPr>
              <a:t>Vers une deuxième étape : la déconcentration ?</a:t>
            </a:r>
          </a:p>
        </p:txBody>
      </p:sp>
      <p:sp>
        <p:nvSpPr>
          <p:cNvPr id="5" name="ZoneTexte 4"/>
          <p:cNvSpPr txBox="1"/>
          <p:nvPr/>
        </p:nvSpPr>
        <p:spPr>
          <a:xfrm>
            <a:off x="11745721" y="6424863"/>
            <a:ext cx="415498" cy="369332"/>
          </a:xfrm>
          <a:prstGeom prst="rect">
            <a:avLst/>
          </a:prstGeom>
          <a:noFill/>
        </p:spPr>
        <p:txBody>
          <a:bodyPr wrap="none" rtlCol="0">
            <a:spAutoFit/>
          </a:bodyPr>
          <a:lstStyle/>
          <a:p>
            <a:r>
              <a:rPr lang="fr-FR" dirty="0"/>
              <a:t>13</a:t>
            </a:r>
          </a:p>
        </p:txBody>
      </p:sp>
    </p:spTree>
    <p:extLst>
      <p:ext uri="{BB962C8B-B14F-4D97-AF65-F5344CB8AC3E}">
        <p14:creationId xmlns:p14="http://schemas.microsoft.com/office/powerpoint/2010/main" val="17056311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FABEC7D-12B3-4282-9B98-7247B3699727}"/>
              </a:ext>
            </a:extLst>
          </p:cNvPr>
          <p:cNvPicPr>
            <a:picLocks noChangeAspect="1"/>
          </p:cNvPicPr>
          <p:nvPr/>
        </p:nvPicPr>
        <p:blipFill rotWithShape="1">
          <a:blip r:embed="rId2">
            <a:extLst>
              <a:ext uri="{28A0092B-C50C-407E-A947-70E740481C1C}">
                <a14:useLocalDpi xmlns:a14="http://schemas.microsoft.com/office/drawing/2010/main" val="0"/>
              </a:ext>
            </a:extLst>
          </a:blip>
          <a:srcRect t="52875" b="22569"/>
          <a:stretch/>
        </p:blipFill>
        <p:spPr>
          <a:xfrm>
            <a:off x="0" y="0"/>
            <a:ext cx="12191999" cy="1988458"/>
          </a:xfrm>
          <a:prstGeom prst="rect">
            <a:avLst/>
          </a:prstGeom>
        </p:spPr>
      </p:pic>
      <p:sp>
        <p:nvSpPr>
          <p:cNvPr id="29" name="Rectangle 28">
            <a:extLst>
              <a:ext uri="{FF2B5EF4-FFF2-40B4-BE49-F238E27FC236}">
                <a16:creationId xmlns:a16="http://schemas.microsoft.com/office/drawing/2014/main" id="{6282F5F8-768F-4EF9-9397-DF7CB518CEB3}"/>
              </a:ext>
            </a:extLst>
          </p:cNvPr>
          <p:cNvSpPr/>
          <p:nvPr/>
        </p:nvSpPr>
        <p:spPr>
          <a:xfrm>
            <a:off x="0" y="1914953"/>
            <a:ext cx="12192000" cy="4943047"/>
          </a:xfrm>
          <a:prstGeom prst="rect">
            <a:avLst/>
          </a:prstGeom>
          <a:solidFill>
            <a:srgbClr val="1D93D2">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Rectangle : coins arrondis 42">
            <a:extLst>
              <a:ext uri="{FF2B5EF4-FFF2-40B4-BE49-F238E27FC236}">
                <a16:creationId xmlns:a16="http://schemas.microsoft.com/office/drawing/2014/main" id="{D6A70694-4B1F-496A-ADB5-08754EDDE91E}"/>
              </a:ext>
            </a:extLst>
          </p:cNvPr>
          <p:cNvSpPr/>
          <p:nvPr/>
        </p:nvSpPr>
        <p:spPr>
          <a:xfrm>
            <a:off x="811022" y="73504"/>
            <a:ext cx="10481091" cy="1756800"/>
          </a:xfrm>
          <a:prstGeom prst="roundRect">
            <a:avLst/>
          </a:prstGeom>
          <a:solidFill>
            <a:srgbClr val="1D1F2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Rectangle 41">
            <a:extLst>
              <a:ext uri="{FF2B5EF4-FFF2-40B4-BE49-F238E27FC236}">
                <a16:creationId xmlns:a16="http://schemas.microsoft.com/office/drawing/2014/main" id="{A5AE8685-8977-45AC-A18C-A949CC3002BF}"/>
              </a:ext>
            </a:extLst>
          </p:cNvPr>
          <p:cNvSpPr/>
          <p:nvPr/>
        </p:nvSpPr>
        <p:spPr>
          <a:xfrm>
            <a:off x="667573" y="-232767"/>
            <a:ext cx="10856854" cy="2221224"/>
          </a:xfrm>
          <a:prstGeom prst="rect">
            <a:avLst/>
          </a:prstGeom>
          <a:noFill/>
          <a:ln cmpd="sng">
            <a:noFill/>
            <a:prstDash val="sysDash"/>
          </a:ln>
          <a:effectLst>
            <a:softEdge rad="0"/>
          </a:effectLst>
          <a:scene3d>
            <a:camera prst="orthographicFront"/>
            <a:lightRig rig="brightRoom" dir="t"/>
          </a:scene3d>
          <a:sp3d prstMaterial="powder"/>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3600" b="1" dirty="0">
                <a:ln>
                  <a:solidFill>
                    <a:srgbClr val="241315"/>
                  </a:solidFill>
                </a:ln>
                <a:solidFill>
                  <a:schemeClr val="bg1"/>
                </a:solidFill>
                <a:latin typeface="Gill Sans MT" panose="020B0502020104020203" pitchFamily="34" charset="0"/>
              </a:rPr>
              <a:t>Le tourisme de demain se construit aujourd’hui</a:t>
            </a:r>
          </a:p>
        </p:txBody>
      </p:sp>
      <p:sp>
        <p:nvSpPr>
          <p:cNvPr id="45" name="ZoneTexte 44">
            <a:extLst>
              <a:ext uri="{FF2B5EF4-FFF2-40B4-BE49-F238E27FC236}">
                <a16:creationId xmlns:a16="http://schemas.microsoft.com/office/drawing/2014/main" id="{E72AEDBC-8FDE-4209-B56B-5E845A9010EE}"/>
              </a:ext>
            </a:extLst>
          </p:cNvPr>
          <p:cNvSpPr txBox="1"/>
          <p:nvPr/>
        </p:nvSpPr>
        <p:spPr>
          <a:xfrm>
            <a:off x="0" y="2395397"/>
            <a:ext cx="12191999" cy="1938992"/>
          </a:xfrm>
          <a:prstGeom prst="rect">
            <a:avLst/>
          </a:prstGeom>
          <a:noFill/>
        </p:spPr>
        <p:txBody>
          <a:bodyPr wrap="square" rtlCol="0">
            <a:spAutoFit/>
          </a:bodyPr>
          <a:lstStyle/>
          <a:p>
            <a:pPr algn="ctr"/>
            <a:r>
              <a:rPr lang="fr-FR" sz="3200" dirty="0">
                <a:latin typeface="Franklin Gothic Demi" panose="020B0703020102020204" pitchFamily="34" charset="0"/>
              </a:rPr>
              <a:t>ANIMATION</a:t>
            </a:r>
          </a:p>
          <a:p>
            <a:pPr algn="ctr"/>
            <a:endParaRPr lang="fr-FR" sz="3200" u="sng" dirty="0">
              <a:solidFill>
                <a:srgbClr val="3A2B2D"/>
              </a:solidFill>
            </a:endParaRPr>
          </a:p>
          <a:p>
            <a:pPr algn="ctr"/>
            <a:r>
              <a:rPr lang="fr-FR" sz="3600" dirty="0">
                <a:solidFill>
                  <a:schemeClr val="bg1"/>
                </a:solidFill>
                <a:latin typeface="Yu Gothic" panose="020B0400000000000000" pitchFamily="34" charset="-128"/>
                <a:ea typeface="Yu Gothic" panose="020B0400000000000000" pitchFamily="34" charset="-128"/>
                <a:cs typeface="Leelawadee UI" panose="020B0502040204020203" pitchFamily="34" charset="-34"/>
              </a:rPr>
              <a:t>Frédéric BERETTA</a:t>
            </a:r>
          </a:p>
          <a:p>
            <a:pPr algn="ctr"/>
            <a:r>
              <a:rPr lang="fr-FR" sz="2000" dirty="0">
                <a:solidFill>
                  <a:schemeClr val="bg1"/>
                </a:solidFill>
                <a:latin typeface="Eras Light ITC" panose="020B0402030504020804" pitchFamily="34" charset="0"/>
                <a:cs typeface="Calibri" panose="020F0502020204030204" pitchFamily="34" charset="0"/>
              </a:rPr>
              <a:t>Consultant tourisme</a:t>
            </a:r>
          </a:p>
        </p:txBody>
      </p:sp>
      <p:sp>
        <p:nvSpPr>
          <p:cNvPr id="7" name="Triangle rectangle 6">
            <a:extLst>
              <a:ext uri="{FF2B5EF4-FFF2-40B4-BE49-F238E27FC236}">
                <a16:creationId xmlns:a16="http://schemas.microsoft.com/office/drawing/2014/main" id="{C55C4A9C-F318-4A70-AFDD-DAF4F06CBC56}"/>
              </a:ext>
            </a:extLst>
          </p:cNvPr>
          <p:cNvSpPr/>
          <p:nvPr/>
        </p:nvSpPr>
        <p:spPr>
          <a:xfrm>
            <a:off x="-1" y="4439920"/>
            <a:ext cx="13644881" cy="2418080"/>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39632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39349" y="1556792"/>
            <a:ext cx="11038251" cy="2016224"/>
          </a:xfrm>
        </p:spPr>
        <p:txBody>
          <a:bodyPr>
            <a:normAutofit/>
          </a:bodyPr>
          <a:lstStyle/>
          <a:p>
            <a:pPr algn="ctr"/>
            <a:r>
              <a:rPr lang="fr-FR" sz="2800" dirty="0">
                <a:solidFill>
                  <a:schemeClr val="accent1"/>
                </a:solidFill>
                <a:latin typeface="Insignia LT Std" pitchFamily="34" charset="0"/>
              </a:rPr>
              <a:t>Quel avenir pour les stations classées?</a:t>
            </a:r>
          </a:p>
        </p:txBody>
      </p:sp>
      <p:sp>
        <p:nvSpPr>
          <p:cNvPr id="3" name="Sous-titre 2"/>
          <p:cNvSpPr>
            <a:spLocks noGrp="1"/>
          </p:cNvSpPr>
          <p:nvPr>
            <p:ph type="subTitle" idx="1"/>
          </p:nvPr>
        </p:nvSpPr>
        <p:spPr>
          <a:xfrm>
            <a:off x="911424" y="3645024"/>
            <a:ext cx="10363200" cy="1296144"/>
          </a:xfrm>
          <a:effectLst>
            <a:glow rad="228600">
              <a:schemeClr val="accent1">
                <a:satMod val="175000"/>
                <a:alpha val="40000"/>
              </a:schemeClr>
            </a:glow>
            <a:reflection blurRad="6350" stA="50000" endA="295" endPos="92000" dist="101600" dir="5400000" sy="-100000" algn="bl" rotWithShape="0"/>
          </a:effectLst>
        </p:spPr>
        <p:txBody>
          <a:bodyPr>
            <a:normAutofit/>
          </a:bodyPr>
          <a:lstStyle/>
          <a:p>
            <a:endParaRPr lang="fr-FR" dirty="0">
              <a:solidFill>
                <a:srgbClr val="C02846"/>
              </a:solidFill>
              <a:effectLst>
                <a:outerShdw blurRad="38100" dist="38100" dir="2700000" algn="tl">
                  <a:srgbClr val="000000">
                    <a:alpha val="43137"/>
                  </a:srgbClr>
                </a:outerShdw>
              </a:effectLst>
              <a:latin typeface="Felt Tip Roman" pitchFamily="2" charset="0"/>
            </a:endParaRPr>
          </a:p>
          <a:p>
            <a:endParaRPr lang="fr-FR" dirty="0">
              <a:solidFill>
                <a:srgbClr val="C0284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66930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609600" y="1700811"/>
            <a:ext cx="10972800" cy="4306483"/>
          </a:xfrm>
        </p:spPr>
        <p:txBody>
          <a:bodyPr/>
          <a:lstStyle/>
          <a:p>
            <a:r>
              <a:rPr lang="fr-FR" dirty="0"/>
              <a:t>le panonceau obligatoire est-il un gage de notoriété?</a:t>
            </a:r>
          </a:p>
          <a:p>
            <a:pPr marL="109728" indent="0">
              <a:buNone/>
            </a:pPr>
            <a:endParaRPr lang="fr-FR" dirty="0"/>
          </a:p>
          <a:p>
            <a:r>
              <a:rPr lang="fr-FR" dirty="0"/>
              <a:t>Communiquer sur le statut: quelle efficacité?</a:t>
            </a:r>
          </a:p>
          <a:p>
            <a:pPr marL="109728" indent="0">
              <a:buNone/>
            </a:pPr>
            <a:endParaRPr lang="fr-FR" dirty="0"/>
          </a:p>
          <a:p>
            <a:r>
              <a:rPr lang="fr-FR" dirty="0"/>
              <a:t>Multiplication des labels</a:t>
            </a:r>
          </a:p>
          <a:p>
            <a:endParaRPr lang="fr-FR" dirty="0"/>
          </a:p>
          <a:p>
            <a:endParaRPr lang="fr-FR" dirty="0"/>
          </a:p>
        </p:txBody>
      </p:sp>
      <p:sp>
        <p:nvSpPr>
          <p:cNvPr id="4" name="Titre 3"/>
          <p:cNvSpPr>
            <a:spLocks noGrp="1"/>
          </p:cNvSpPr>
          <p:nvPr>
            <p:ph type="title"/>
          </p:nvPr>
        </p:nvSpPr>
        <p:spPr>
          <a:xfrm>
            <a:off x="609600" y="692696"/>
            <a:ext cx="10972800" cy="1008112"/>
          </a:xfrm>
        </p:spPr>
        <p:txBody>
          <a:bodyPr>
            <a:normAutofit/>
          </a:bodyPr>
          <a:lstStyle/>
          <a:p>
            <a:r>
              <a:rPr lang="fr-FR" sz="2800" b="0" dirty="0">
                <a:solidFill>
                  <a:schemeClr val="accent6">
                    <a:lumMod val="60000"/>
                    <a:lumOff val="40000"/>
                  </a:schemeClr>
                </a:solidFill>
                <a:latin typeface="Insignia LT Std"/>
              </a:rPr>
              <a:t>Quelles pistes explorer pour une meilleure visibilité?</a:t>
            </a:r>
          </a:p>
        </p:txBody>
      </p:sp>
      <p:sp>
        <p:nvSpPr>
          <p:cNvPr id="5" name="ZoneTexte 4"/>
          <p:cNvSpPr txBox="1"/>
          <p:nvPr/>
        </p:nvSpPr>
        <p:spPr>
          <a:xfrm>
            <a:off x="11745721" y="6424863"/>
            <a:ext cx="415498" cy="369332"/>
          </a:xfrm>
          <a:prstGeom prst="rect">
            <a:avLst/>
          </a:prstGeom>
          <a:noFill/>
        </p:spPr>
        <p:txBody>
          <a:bodyPr wrap="none" rtlCol="0">
            <a:spAutoFit/>
          </a:bodyPr>
          <a:lstStyle/>
          <a:p>
            <a:r>
              <a:rPr lang="fr-FR" dirty="0"/>
              <a:t>15</a:t>
            </a:r>
          </a:p>
        </p:txBody>
      </p:sp>
    </p:spTree>
    <p:extLst>
      <p:ext uri="{BB962C8B-B14F-4D97-AF65-F5344CB8AC3E}">
        <p14:creationId xmlns:p14="http://schemas.microsoft.com/office/powerpoint/2010/main" val="13247028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p:cNvPicPr>
            <a:picLocks noGrp="1" noChangeAspect="1"/>
          </p:cNvPicPr>
          <p:nvPr>
            <p:ph idx="1"/>
          </p:nvPr>
        </p:nvPicPr>
        <p:blipFill>
          <a:blip r:embed="rId2"/>
          <a:stretch>
            <a:fillRect/>
          </a:stretch>
        </p:blipFill>
        <p:spPr>
          <a:xfrm>
            <a:off x="623392" y="764707"/>
            <a:ext cx="9889099" cy="5097645"/>
          </a:xfrm>
          <a:prstGeom prst="rect">
            <a:avLst/>
          </a:prstGeom>
        </p:spPr>
      </p:pic>
      <p:sp>
        <p:nvSpPr>
          <p:cNvPr id="4" name="ZoneTexte 3"/>
          <p:cNvSpPr txBox="1"/>
          <p:nvPr/>
        </p:nvSpPr>
        <p:spPr>
          <a:xfrm>
            <a:off x="11745721" y="6424863"/>
            <a:ext cx="415498" cy="369332"/>
          </a:xfrm>
          <a:prstGeom prst="rect">
            <a:avLst/>
          </a:prstGeom>
          <a:noFill/>
        </p:spPr>
        <p:txBody>
          <a:bodyPr wrap="none" rtlCol="0">
            <a:spAutoFit/>
          </a:bodyPr>
          <a:lstStyle/>
          <a:p>
            <a:r>
              <a:rPr lang="fr-FR" dirty="0"/>
              <a:t>16</a:t>
            </a:r>
          </a:p>
        </p:txBody>
      </p:sp>
    </p:spTree>
    <p:extLst>
      <p:ext uri="{BB962C8B-B14F-4D97-AF65-F5344CB8AC3E}">
        <p14:creationId xmlns:p14="http://schemas.microsoft.com/office/powerpoint/2010/main" val="2963997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a:stretch>
            <a:fillRect/>
          </a:stretch>
        </p:blipFill>
        <p:spPr>
          <a:xfrm>
            <a:off x="1938432" y="1481138"/>
            <a:ext cx="8315139" cy="4525962"/>
          </a:xfrm>
          <a:prstGeom prst="rect">
            <a:avLst/>
          </a:prstGeom>
        </p:spPr>
      </p:pic>
      <p:sp>
        <p:nvSpPr>
          <p:cNvPr id="4" name="Titre 3"/>
          <p:cNvSpPr>
            <a:spLocks noGrp="1"/>
          </p:cNvSpPr>
          <p:nvPr>
            <p:ph type="title"/>
          </p:nvPr>
        </p:nvSpPr>
        <p:spPr>
          <a:xfrm>
            <a:off x="609600" y="692696"/>
            <a:ext cx="10972800" cy="788442"/>
          </a:xfrm>
        </p:spPr>
        <p:txBody>
          <a:bodyPr>
            <a:noAutofit/>
          </a:bodyPr>
          <a:lstStyle/>
          <a:p>
            <a:r>
              <a:rPr lang="fr-FR" sz="1600" i="1" dirty="0"/>
              <a:t>Connaissez-vous les labels suivants qui sont attribués à certaines communes de</a:t>
            </a:r>
            <a:br>
              <a:rPr lang="fr-FR" sz="1600" i="1" dirty="0"/>
            </a:br>
            <a:r>
              <a:rPr lang="fr-FR" sz="1600" i="1" dirty="0"/>
              <a:t>France ? (L’intitulé et le logo de chaque label ont été présentés).</a:t>
            </a:r>
            <a:br>
              <a:rPr lang="fr-FR" sz="1600" i="1" dirty="0"/>
            </a:br>
            <a:r>
              <a:rPr lang="fr-FR" sz="1600" i="1" dirty="0"/>
              <a:t>(Source : CNVVF/IPSOS</a:t>
            </a:r>
            <a:r>
              <a:rPr lang="fr-FR" sz="1600" b="0" i="1" dirty="0"/>
              <a:t>)</a:t>
            </a:r>
            <a:endParaRPr lang="fr-FR" sz="1600" dirty="0"/>
          </a:p>
        </p:txBody>
      </p:sp>
      <p:sp>
        <p:nvSpPr>
          <p:cNvPr id="6" name="ZoneTexte 5"/>
          <p:cNvSpPr txBox="1"/>
          <p:nvPr/>
        </p:nvSpPr>
        <p:spPr>
          <a:xfrm>
            <a:off x="11745721" y="6424863"/>
            <a:ext cx="415498" cy="369332"/>
          </a:xfrm>
          <a:prstGeom prst="rect">
            <a:avLst/>
          </a:prstGeom>
          <a:noFill/>
        </p:spPr>
        <p:txBody>
          <a:bodyPr wrap="none" rtlCol="0">
            <a:spAutoFit/>
          </a:bodyPr>
          <a:lstStyle/>
          <a:p>
            <a:r>
              <a:rPr lang="fr-FR" dirty="0"/>
              <a:t>17</a:t>
            </a:r>
          </a:p>
        </p:txBody>
      </p:sp>
    </p:spTree>
    <p:extLst>
      <p:ext uri="{BB962C8B-B14F-4D97-AF65-F5344CB8AC3E}">
        <p14:creationId xmlns:p14="http://schemas.microsoft.com/office/powerpoint/2010/main" val="2284702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609600" y="274638"/>
            <a:ext cx="10972800" cy="1282154"/>
          </a:xfrm>
        </p:spPr>
        <p:txBody>
          <a:bodyPr>
            <a:normAutofit/>
          </a:bodyPr>
          <a:lstStyle/>
          <a:p>
            <a:br>
              <a:rPr lang="fr-FR" sz="2800" b="0" dirty="0">
                <a:solidFill>
                  <a:srgbClr val="FF0000"/>
                </a:solidFill>
                <a:latin typeface="Insignia LT Std"/>
              </a:rPr>
            </a:br>
            <a:r>
              <a:rPr lang="fr-FR" sz="2800" b="0" dirty="0">
                <a:solidFill>
                  <a:srgbClr val="FF0000"/>
                </a:solidFill>
                <a:latin typeface="Insignia LT Std"/>
              </a:rPr>
              <a:t>Quid des annonces présidentielles à la suite du grand débat ?</a:t>
            </a:r>
          </a:p>
        </p:txBody>
      </p:sp>
      <p:sp>
        <p:nvSpPr>
          <p:cNvPr id="6" name="Espace réservé du contenu 5"/>
          <p:cNvSpPr>
            <a:spLocks noGrp="1"/>
          </p:cNvSpPr>
          <p:nvPr>
            <p:ph idx="1"/>
          </p:nvPr>
        </p:nvSpPr>
        <p:spPr>
          <a:xfrm>
            <a:off x="609600" y="1772819"/>
            <a:ext cx="10972800" cy="4234475"/>
          </a:xfrm>
        </p:spPr>
        <p:txBody>
          <a:bodyPr>
            <a:normAutofit/>
          </a:bodyPr>
          <a:lstStyle/>
          <a:p>
            <a:pPr marL="109728" indent="0">
              <a:buNone/>
            </a:pPr>
            <a:r>
              <a:rPr lang="fr-FR" sz="1800" i="1" dirty="0"/>
              <a:t>« Je souhaite que nous puissions ouvrir un nouvel acte de décentralisation adapté à chaque territoire. Les Français ont confiance dans leurs élus locaux et ce nouvel acte de décentralisation doit porter sur des politiques de la vie quotidienne, le logement, le transport, la transition écologique, pour garantir des décisions prises au plus près du terrain. »</a:t>
            </a:r>
          </a:p>
          <a:p>
            <a:pPr marL="109728" indent="0">
              <a:buNone/>
            </a:pPr>
            <a:r>
              <a:rPr lang="fr-FR" sz="1600" i="1" dirty="0"/>
              <a:t>Emmanuel Macron, conférence de presse du 25 avril 2019</a:t>
            </a:r>
            <a:r>
              <a:rPr lang="fr-FR" sz="2000" i="1" dirty="0"/>
              <a:t>.</a:t>
            </a:r>
          </a:p>
          <a:p>
            <a:pPr marL="109728" indent="0">
              <a:buNone/>
            </a:pPr>
            <a:endParaRPr lang="fr-FR" dirty="0"/>
          </a:p>
          <a:p>
            <a:pPr marL="109728" indent="0">
              <a:buNone/>
            </a:pPr>
            <a:r>
              <a:rPr lang="fr-FR" sz="2400" dirty="0">
                <a:solidFill>
                  <a:srgbClr val="FF0000"/>
                </a:solidFill>
                <a:sym typeface="Wingdings" panose="05000000000000000000" pitchFamily="2" charset="2"/>
              </a:rPr>
              <a:t> Le Premier ministre doit préciser les contours de cette réforme d’ici l’été</a:t>
            </a:r>
            <a:r>
              <a:rPr lang="fr-FR" dirty="0">
                <a:sym typeface="Wingdings" panose="05000000000000000000" pitchFamily="2" charset="2"/>
              </a:rPr>
              <a:t>.</a:t>
            </a:r>
            <a:endParaRPr lang="fr-FR" dirty="0"/>
          </a:p>
        </p:txBody>
      </p:sp>
      <p:sp>
        <p:nvSpPr>
          <p:cNvPr id="5" name="ZoneTexte 4"/>
          <p:cNvSpPr txBox="1"/>
          <p:nvPr/>
        </p:nvSpPr>
        <p:spPr>
          <a:xfrm>
            <a:off x="11745721" y="6424863"/>
            <a:ext cx="415498" cy="369332"/>
          </a:xfrm>
          <a:prstGeom prst="rect">
            <a:avLst/>
          </a:prstGeom>
          <a:noFill/>
        </p:spPr>
        <p:txBody>
          <a:bodyPr wrap="none" rtlCol="0">
            <a:spAutoFit/>
          </a:bodyPr>
          <a:lstStyle/>
          <a:p>
            <a:r>
              <a:rPr lang="fr-FR" dirty="0"/>
              <a:t>18</a:t>
            </a:r>
          </a:p>
        </p:txBody>
      </p:sp>
    </p:spTree>
    <p:extLst>
      <p:ext uri="{BB962C8B-B14F-4D97-AF65-F5344CB8AC3E}">
        <p14:creationId xmlns:p14="http://schemas.microsoft.com/office/powerpoint/2010/main" val="4156078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14400" y="1752604"/>
            <a:ext cx="8637984" cy="1829761"/>
          </a:xfrm>
        </p:spPr>
        <p:txBody>
          <a:bodyPr>
            <a:normAutofit/>
          </a:bodyPr>
          <a:lstStyle/>
          <a:p>
            <a:r>
              <a:rPr lang="fr-FR" sz="3600" i="1" dirty="0">
                <a:solidFill>
                  <a:srgbClr val="0070C0"/>
                </a:solidFill>
                <a:effectLst>
                  <a:outerShdw blurRad="38100" dist="38100" dir="2700000" algn="tl">
                    <a:srgbClr val="000000">
                      <a:alpha val="43137"/>
                    </a:srgbClr>
                  </a:outerShdw>
                </a:effectLst>
                <a:latin typeface="Insignia LT Std"/>
              </a:rPr>
              <a:t>Merci de votre attention</a:t>
            </a:r>
          </a:p>
        </p:txBody>
      </p:sp>
      <p:sp>
        <p:nvSpPr>
          <p:cNvPr id="3" name="Sous-titre 2"/>
          <p:cNvSpPr>
            <a:spLocks noGrp="1"/>
          </p:cNvSpPr>
          <p:nvPr>
            <p:ph type="subTitle" idx="1"/>
          </p:nvPr>
        </p:nvSpPr>
        <p:spPr>
          <a:xfrm>
            <a:off x="914400" y="4437112"/>
            <a:ext cx="10363200" cy="374198"/>
          </a:xfrm>
        </p:spPr>
        <p:txBody>
          <a:bodyPr>
            <a:normAutofit/>
          </a:bodyPr>
          <a:lstStyle/>
          <a:p>
            <a:r>
              <a:rPr lang="fr-FR" sz="1600" b="1" i="1" dirty="0"/>
              <a:t>Frédéric BATTISTELLA – DGE</a:t>
            </a:r>
          </a:p>
        </p:txBody>
      </p:sp>
    </p:spTree>
    <p:extLst>
      <p:ext uri="{BB962C8B-B14F-4D97-AF65-F5344CB8AC3E}">
        <p14:creationId xmlns:p14="http://schemas.microsoft.com/office/powerpoint/2010/main" val="173486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7D35F652-B985-4816-A89C-5A2CCDD0C4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4050" b="21095"/>
          <a:stretch/>
        </p:blipFill>
        <p:spPr>
          <a:xfrm>
            <a:off x="0" y="0"/>
            <a:ext cx="12192000" cy="1988457"/>
          </a:xfrm>
          <a:prstGeom prst="rect">
            <a:avLst/>
          </a:prstGeom>
        </p:spPr>
      </p:pic>
      <p:sp>
        <p:nvSpPr>
          <p:cNvPr id="29" name="Rectangle 28">
            <a:extLst>
              <a:ext uri="{FF2B5EF4-FFF2-40B4-BE49-F238E27FC236}">
                <a16:creationId xmlns:a16="http://schemas.microsoft.com/office/drawing/2014/main" id="{6282F5F8-768F-4EF9-9397-DF7CB518CEB3}"/>
              </a:ext>
            </a:extLst>
          </p:cNvPr>
          <p:cNvSpPr/>
          <p:nvPr/>
        </p:nvSpPr>
        <p:spPr>
          <a:xfrm>
            <a:off x="0" y="1914953"/>
            <a:ext cx="12192000" cy="4943047"/>
          </a:xfrm>
          <a:prstGeom prst="rect">
            <a:avLst/>
          </a:prstGeom>
          <a:solidFill>
            <a:srgbClr val="1D93D2">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Rectangle : coins arrondis 42">
            <a:extLst>
              <a:ext uri="{FF2B5EF4-FFF2-40B4-BE49-F238E27FC236}">
                <a16:creationId xmlns:a16="http://schemas.microsoft.com/office/drawing/2014/main" id="{D6A70694-4B1F-496A-ADB5-08754EDDE91E}"/>
              </a:ext>
            </a:extLst>
          </p:cNvPr>
          <p:cNvSpPr/>
          <p:nvPr/>
        </p:nvSpPr>
        <p:spPr>
          <a:xfrm>
            <a:off x="811022" y="73504"/>
            <a:ext cx="10481091" cy="1756800"/>
          </a:xfrm>
          <a:prstGeom prst="roundRect">
            <a:avLst/>
          </a:prstGeom>
          <a:solidFill>
            <a:srgbClr val="1D1F2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Rectangle 41">
            <a:extLst>
              <a:ext uri="{FF2B5EF4-FFF2-40B4-BE49-F238E27FC236}">
                <a16:creationId xmlns:a16="http://schemas.microsoft.com/office/drawing/2014/main" id="{A5AE8685-8977-45AC-A18C-A949CC3002BF}"/>
              </a:ext>
            </a:extLst>
          </p:cNvPr>
          <p:cNvSpPr/>
          <p:nvPr/>
        </p:nvSpPr>
        <p:spPr>
          <a:xfrm>
            <a:off x="667573" y="-232767"/>
            <a:ext cx="10856854" cy="2221224"/>
          </a:xfrm>
          <a:prstGeom prst="rect">
            <a:avLst/>
          </a:prstGeom>
          <a:noFill/>
          <a:ln cmpd="sng">
            <a:noFill/>
            <a:prstDash val="sysDash"/>
          </a:ln>
          <a:effectLst>
            <a:softEdge rad="0"/>
          </a:effectLst>
          <a:scene3d>
            <a:camera prst="orthographicFront"/>
            <a:lightRig rig="brightRoom" dir="t"/>
          </a:scene3d>
          <a:sp3d prstMaterial="powder"/>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3600" b="1" dirty="0">
                <a:ln>
                  <a:solidFill>
                    <a:srgbClr val="241315"/>
                  </a:solidFill>
                </a:ln>
                <a:solidFill>
                  <a:schemeClr val="bg1"/>
                </a:solidFill>
                <a:latin typeface="Gill Sans MT" panose="020B0502020104020203" pitchFamily="34" charset="0"/>
              </a:rPr>
              <a:t>Quelle visibilité pour les stations classées de demain ?</a:t>
            </a:r>
          </a:p>
        </p:txBody>
      </p:sp>
      <p:sp>
        <p:nvSpPr>
          <p:cNvPr id="45" name="ZoneTexte 44">
            <a:extLst>
              <a:ext uri="{FF2B5EF4-FFF2-40B4-BE49-F238E27FC236}">
                <a16:creationId xmlns:a16="http://schemas.microsoft.com/office/drawing/2014/main" id="{E72AEDBC-8FDE-4209-B56B-5E845A9010EE}"/>
              </a:ext>
            </a:extLst>
          </p:cNvPr>
          <p:cNvSpPr txBox="1"/>
          <p:nvPr/>
        </p:nvSpPr>
        <p:spPr>
          <a:xfrm>
            <a:off x="0" y="2395397"/>
            <a:ext cx="12191999" cy="1877437"/>
          </a:xfrm>
          <a:prstGeom prst="rect">
            <a:avLst/>
          </a:prstGeom>
          <a:noFill/>
        </p:spPr>
        <p:txBody>
          <a:bodyPr wrap="square" rtlCol="0">
            <a:spAutoFit/>
          </a:bodyPr>
          <a:lstStyle/>
          <a:p>
            <a:pPr algn="ctr"/>
            <a:r>
              <a:rPr lang="fr-FR" sz="2800" dirty="0">
                <a:latin typeface="Franklin Gothic Demi" panose="020B0703020102020204" pitchFamily="34" charset="0"/>
              </a:rPr>
              <a:t>NOUVEAU CLASSEMENT : UNE RÉPONSE AUX ENJEUX DE DEMAIN ?</a:t>
            </a:r>
          </a:p>
          <a:p>
            <a:pPr algn="ctr"/>
            <a:endParaRPr lang="fr-FR" sz="3200" u="sng" dirty="0">
              <a:solidFill>
                <a:srgbClr val="3A2B2D"/>
              </a:solidFill>
            </a:endParaRPr>
          </a:p>
          <a:p>
            <a:pPr algn="ctr"/>
            <a:r>
              <a:rPr lang="fr-FR" sz="3600" dirty="0">
                <a:solidFill>
                  <a:schemeClr val="bg1"/>
                </a:solidFill>
                <a:latin typeface="Yu Gothic" panose="020B0400000000000000" pitchFamily="34" charset="-128"/>
                <a:ea typeface="Yu Gothic" panose="020B0400000000000000" pitchFamily="34" charset="-128"/>
                <a:cs typeface="Leelawadee UI" panose="020B0502040204020203" pitchFamily="34" charset="-34"/>
              </a:rPr>
              <a:t>Patrick BOUVET</a:t>
            </a:r>
          </a:p>
          <a:p>
            <a:pPr algn="ctr"/>
            <a:r>
              <a:rPr lang="fr-FR" sz="2000" dirty="0">
                <a:solidFill>
                  <a:schemeClr val="bg1"/>
                </a:solidFill>
                <a:latin typeface="Eras Light ITC" panose="020B0402030504020804" pitchFamily="34" charset="0"/>
                <a:cs typeface="Calibri" panose="020F0502020204030204" pitchFamily="34" charset="0"/>
              </a:rPr>
              <a:t>Maire d’</a:t>
            </a:r>
            <a:r>
              <a:rPr lang="fr-FR" sz="2000" dirty="0" err="1">
                <a:solidFill>
                  <a:schemeClr val="bg1"/>
                </a:solidFill>
                <a:latin typeface="Eras Light ITC" panose="020B0402030504020804" pitchFamily="34" charset="0"/>
                <a:cs typeface="Calibri" panose="020F0502020204030204" pitchFamily="34" charset="0"/>
              </a:rPr>
              <a:t>Uvernet</a:t>
            </a:r>
            <a:r>
              <a:rPr lang="fr-FR" sz="2000" dirty="0">
                <a:solidFill>
                  <a:schemeClr val="bg1"/>
                </a:solidFill>
                <a:latin typeface="Eras Light ITC" panose="020B0402030504020804" pitchFamily="34" charset="0"/>
                <a:cs typeface="Calibri" panose="020F0502020204030204" pitchFamily="34" charset="0"/>
              </a:rPr>
              <a:t>-Fours (04)</a:t>
            </a:r>
          </a:p>
        </p:txBody>
      </p:sp>
      <p:sp>
        <p:nvSpPr>
          <p:cNvPr id="7" name="Triangle rectangle 6">
            <a:extLst>
              <a:ext uri="{FF2B5EF4-FFF2-40B4-BE49-F238E27FC236}">
                <a16:creationId xmlns:a16="http://schemas.microsoft.com/office/drawing/2014/main" id="{924E4540-B736-4310-B5F8-18855F98200E}"/>
              </a:ext>
            </a:extLst>
          </p:cNvPr>
          <p:cNvSpPr/>
          <p:nvPr/>
        </p:nvSpPr>
        <p:spPr>
          <a:xfrm>
            <a:off x="-1" y="4439920"/>
            <a:ext cx="13644881" cy="2418080"/>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721741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69FBF4C-BB5E-40D9-AE3C-3BA2F8D528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787" b="66471"/>
          <a:stretch/>
        </p:blipFill>
        <p:spPr>
          <a:xfrm>
            <a:off x="-1" y="0"/>
            <a:ext cx="12191999" cy="1914954"/>
          </a:xfrm>
          <a:prstGeom prst="rect">
            <a:avLst/>
          </a:prstGeom>
        </p:spPr>
      </p:pic>
      <p:sp>
        <p:nvSpPr>
          <p:cNvPr id="29" name="Rectangle 28">
            <a:extLst>
              <a:ext uri="{FF2B5EF4-FFF2-40B4-BE49-F238E27FC236}">
                <a16:creationId xmlns:a16="http://schemas.microsoft.com/office/drawing/2014/main" id="{6282F5F8-768F-4EF9-9397-DF7CB518CEB3}"/>
              </a:ext>
            </a:extLst>
          </p:cNvPr>
          <p:cNvSpPr/>
          <p:nvPr/>
        </p:nvSpPr>
        <p:spPr>
          <a:xfrm>
            <a:off x="0" y="1914953"/>
            <a:ext cx="12192000" cy="4943047"/>
          </a:xfrm>
          <a:prstGeom prst="rect">
            <a:avLst/>
          </a:prstGeom>
          <a:solidFill>
            <a:srgbClr val="1D93D2">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Rectangle : coins arrondis 42">
            <a:extLst>
              <a:ext uri="{FF2B5EF4-FFF2-40B4-BE49-F238E27FC236}">
                <a16:creationId xmlns:a16="http://schemas.microsoft.com/office/drawing/2014/main" id="{D6A70694-4B1F-496A-ADB5-08754EDDE91E}"/>
              </a:ext>
            </a:extLst>
          </p:cNvPr>
          <p:cNvSpPr/>
          <p:nvPr/>
        </p:nvSpPr>
        <p:spPr>
          <a:xfrm>
            <a:off x="811022" y="73504"/>
            <a:ext cx="10481091" cy="1756800"/>
          </a:xfrm>
          <a:prstGeom prst="roundRect">
            <a:avLst/>
          </a:prstGeom>
          <a:solidFill>
            <a:srgbClr val="1D1F2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Rectangle 41">
            <a:extLst>
              <a:ext uri="{FF2B5EF4-FFF2-40B4-BE49-F238E27FC236}">
                <a16:creationId xmlns:a16="http://schemas.microsoft.com/office/drawing/2014/main" id="{A5AE8685-8977-45AC-A18C-A949CC3002BF}"/>
              </a:ext>
            </a:extLst>
          </p:cNvPr>
          <p:cNvSpPr/>
          <p:nvPr/>
        </p:nvSpPr>
        <p:spPr>
          <a:xfrm>
            <a:off x="667573" y="-232767"/>
            <a:ext cx="10856854" cy="2221224"/>
          </a:xfrm>
          <a:prstGeom prst="rect">
            <a:avLst/>
          </a:prstGeom>
          <a:noFill/>
          <a:ln cmpd="sng">
            <a:noFill/>
            <a:prstDash val="sysDash"/>
          </a:ln>
          <a:effectLst>
            <a:softEdge rad="0"/>
          </a:effectLst>
          <a:scene3d>
            <a:camera prst="orthographicFront"/>
            <a:lightRig rig="brightRoom" dir="t"/>
          </a:scene3d>
          <a:sp3d prstMaterial="powder"/>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3600" b="1" dirty="0">
                <a:ln>
                  <a:solidFill>
                    <a:srgbClr val="241315"/>
                  </a:solidFill>
                </a:ln>
                <a:solidFill>
                  <a:schemeClr val="bg1"/>
                </a:solidFill>
                <a:latin typeface="Gill Sans MT" panose="020B0502020104020203" pitchFamily="34" charset="0"/>
              </a:rPr>
              <a:t>Quelle visibilité pour les stations classées de demain ?</a:t>
            </a:r>
          </a:p>
        </p:txBody>
      </p:sp>
      <p:sp>
        <p:nvSpPr>
          <p:cNvPr id="45" name="ZoneTexte 44">
            <a:extLst>
              <a:ext uri="{FF2B5EF4-FFF2-40B4-BE49-F238E27FC236}">
                <a16:creationId xmlns:a16="http://schemas.microsoft.com/office/drawing/2014/main" id="{E72AEDBC-8FDE-4209-B56B-5E845A9010EE}"/>
              </a:ext>
            </a:extLst>
          </p:cNvPr>
          <p:cNvSpPr txBox="1"/>
          <p:nvPr/>
        </p:nvSpPr>
        <p:spPr>
          <a:xfrm>
            <a:off x="0" y="2395397"/>
            <a:ext cx="12191999" cy="1877437"/>
          </a:xfrm>
          <a:prstGeom prst="rect">
            <a:avLst/>
          </a:prstGeom>
          <a:noFill/>
        </p:spPr>
        <p:txBody>
          <a:bodyPr wrap="square" rtlCol="0">
            <a:spAutoFit/>
          </a:bodyPr>
          <a:lstStyle/>
          <a:p>
            <a:pPr algn="ctr"/>
            <a:r>
              <a:rPr lang="fr-FR" sz="2800" dirty="0">
                <a:latin typeface="Franklin Gothic Demi" panose="020B0703020102020204" pitchFamily="34" charset="0"/>
              </a:rPr>
              <a:t>NOUVEAU CLASSEMENT : UNE RÉPONSE AUX ENJEUX DE DEMAIN ?</a:t>
            </a:r>
          </a:p>
          <a:p>
            <a:pPr algn="ctr"/>
            <a:endParaRPr lang="fr-FR" sz="3200" u="sng" dirty="0">
              <a:solidFill>
                <a:srgbClr val="3A2B2D"/>
              </a:solidFill>
            </a:endParaRPr>
          </a:p>
          <a:p>
            <a:pPr algn="ctr"/>
            <a:r>
              <a:rPr lang="fr-FR" sz="3600" dirty="0">
                <a:solidFill>
                  <a:schemeClr val="bg1"/>
                </a:solidFill>
                <a:latin typeface="Yu Gothic" panose="020B0400000000000000" pitchFamily="34" charset="-128"/>
                <a:ea typeface="Yu Gothic" panose="020B0400000000000000" pitchFamily="34" charset="-128"/>
                <a:cs typeface="Leelawadee UI" panose="020B0502040204020203" pitchFamily="34" charset="-34"/>
              </a:rPr>
              <a:t>Lydie DEMENE</a:t>
            </a:r>
          </a:p>
          <a:p>
            <a:pPr algn="ctr"/>
            <a:r>
              <a:rPr lang="fr-FR" sz="2000" dirty="0">
                <a:solidFill>
                  <a:schemeClr val="bg1"/>
                </a:solidFill>
                <a:latin typeface="Eras Light ITC" panose="020B0402030504020804" pitchFamily="34" charset="0"/>
                <a:cs typeface="Calibri" panose="020F0502020204030204" pitchFamily="34" charset="0"/>
              </a:rPr>
              <a:t>Maire de Port des Barques (17)</a:t>
            </a:r>
          </a:p>
        </p:txBody>
      </p:sp>
      <p:sp>
        <p:nvSpPr>
          <p:cNvPr id="7" name="Triangle rectangle 6">
            <a:extLst>
              <a:ext uri="{FF2B5EF4-FFF2-40B4-BE49-F238E27FC236}">
                <a16:creationId xmlns:a16="http://schemas.microsoft.com/office/drawing/2014/main" id="{4F518D37-1070-4777-9069-F316F29880FD}"/>
              </a:ext>
            </a:extLst>
          </p:cNvPr>
          <p:cNvSpPr/>
          <p:nvPr/>
        </p:nvSpPr>
        <p:spPr>
          <a:xfrm>
            <a:off x="-1" y="4439920"/>
            <a:ext cx="13644881" cy="2418080"/>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91666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FD43C925-C8B2-4B7C-A62B-B75343C978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0" t="6313" b="4762"/>
          <a:stretch/>
        </p:blipFill>
        <p:spPr>
          <a:xfrm>
            <a:off x="0" y="-5839"/>
            <a:ext cx="12215574" cy="7047105"/>
          </a:xfrm>
          <a:prstGeom prst="rect">
            <a:avLst/>
          </a:prstGeom>
        </p:spPr>
      </p:pic>
      <p:sp>
        <p:nvSpPr>
          <p:cNvPr id="22" name="Rectangle : coins arrondis 21">
            <a:extLst>
              <a:ext uri="{FF2B5EF4-FFF2-40B4-BE49-F238E27FC236}">
                <a16:creationId xmlns:a16="http://schemas.microsoft.com/office/drawing/2014/main" id="{84791DFF-F885-48B8-B247-56E38216438A}"/>
              </a:ext>
            </a:extLst>
          </p:cNvPr>
          <p:cNvSpPr/>
          <p:nvPr/>
        </p:nvSpPr>
        <p:spPr>
          <a:xfrm>
            <a:off x="1101309" y="2151355"/>
            <a:ext cx="10168582" cy="1914953"/>
          </a:xfrm>
          <a:prstGeom prst="roundRect">
            <a:avLst/>
          </a:prstGeom>
          <a:solidFill>
            <a:srgbClr val="1D1F2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B7C5AE00-3DE0-4195-BA16-1C457218A4A6}"/>
              </a:ext>
            </a:extLst>
          </p:cNvPr>
          <p:cNvSpPr/>
          <p:nvPr/>
        </p:nvSpPr>
        <p:spPr>
          <a:xfrm>
            <a:off x="-74378" y="5283201"/>
            <a:ext cx="12397007" cy="1758066"/>
          </a:xfrm>
          <a:prstGeom prst="rect">
            <a:avLst/>
          </a:prstGeom>
          <a:solidFill>
            <a:schemeClr val="bg1"/>
          </a:solidFill>
          <a:ln w="12700">
            <a:solidFill>
              <a:srgbClr val="8489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w="98425">
                <a:solidFill>
                  <a:schemeClr val="accent1">
                    <a:shade val="50000"/>
                  </a:schemeClr>
                </a:solidFill>
              </a:ln>
            </a:endParaRPr>
          </a:p>
        </p:txBody>
      </p:sp>
      <p:pic>
        <p:nvPicPr>
          <p:cNvPr id="32" name="Image 31">
            <a:extLst>
              <a:ext uri="{FF2B5EF4-FFF2-40B4-BE49-F238E27FC236}">
                <a16:creationId xmlns:a16="http://schemas.microsoft.com/office/drawing/2014/main" id="{B3108F79-A878-48D7-AD2A-3D5CDFCB09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4786" y="394960"/>
            <a:ext cx="701124" cy="869604"/>
          </a:xfrm>
          <a:prstGeom prst="rect">
            <a:avLst/>
          </a:prstGeom>
        </p:spPr>
      </p:pic>
      <p:pic>
        <p:nvPicPr>
          <p:cNvPr id="35" name="Image 34">
            <a:extLst>
              <a:ext uri="{FF2B5EF4-FFF2-40B4-BE49-F238E27FC236}">
                <a16:creationId xmlns:a16="http://schemas.microsoft.com/office/drawing/2014/main" id="{B2E0EA42-D01B-4055-9698-9E7D36E2E7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3496" y="374177"/>
            <a:ext cx="875907" cy="875907"/>
          </a:xfrm>
          <a:prstGeom prst="rect">
            <a:avLst/>
          </a:prstGeom>
        </p:spPr>
      </p:pic>
      <p:pic>
        <p:nvPicPr>
          <p:cNvPr id="37" name="Image 36">
            <a:extLst>
              <a:ext uri="{FF2B5EF4-FFF2-40B4-BE49-F238E27FC236}">
                <a16:creationId xmlns:a16="http://schemas.microsoft.com/office/drawing/2014/main" id="{0B30A5C7-13FA-4838-B459-60EB9BDEBB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9426" y="394960"/>
            <a:ext cx="1608577" cy="796506"/>
          </a:xfrm>
          <a:prstGeom prst="rect">
            <a:avLst/>
          </a:prstGeom>
        </p:spPr>
      </p:pic>
      <p:pic>
        <p:nvPicPr>
          <p:cNvPr id="1026" name="Picture 2" descr="data:image/png;base64,iVBORw0KGgoAAAANSUhEUgAAAOIAAADfCAMAAADcKv+WAAACUlBMVEX///9YWFr6vAiXvxaTFn2qXBrQAxwknNMKXqbrahLNAABVVVf6uAD6twD6ugBMTE5LS01RUVPNzc309PSqqqvPABJlZWdtbW6OugDPAA4AldDPABGKAHGbm5zyys3++Pn55uf//PTh4eHttrnqp6vrZgCPAHikTACRkZJEREbjiI343+HcZGwATp8AWaTqWwC3VBnHlwCjSwCCgoS6urr+9+bfdHoATo3psAanVQDS0tPSHy0AU6H27vTp6emuAB700dR4HGkFgrr70XCOAIP+7s7lkZb96sHA0OPYSFLlz+D6wSru4OuKSxn639L83p383Je/h7OgPo25AAD7y1rewtjx5t/ULDnssbXonaLZU1zQ4aXC2Inr8tmqylG10W3Opou1cqfZ4u7hfYNgsdxAd7LZ57bEk3KxazfWO0aeOgB7nQ8AfcLYYhX408Hyp4NFYJRpkkztfT381YLvilXZu6jh7McAVLKgxDbQqMeq0+t7ncZsnCTaUhZ6vOHmmQ/XsT7auGrNcRWWrhdFVaCzZ0yKWACaLklXdozCaz6QalKjSkEvfqnEMBqShxjVikqANQBgSpiGc2jxnXKJMYnufBC4eEx6QJKZWSeIqLuMaFWZYz/aiBLSl4C9o76TlhP1up9lWHN/W2lljr6ZLGicX1jQZzKSMF6IY4qxO1jUvxS7LEZzbpqOQFi2ugCheCm+w1La166hjkqPt17LtpaShCVZiGyFm4iaG1qdoBfhjHmkdZ5zliK4FUOeonVIfX9skj++nmq0WGNomHTDuXVlo7HpPWY+AAAgAElEQVR4nO2di18bx53Al5cQixASQoB4rcT7KRyDcEGAARfzssHGGAx+C2NMnNiJMY4B220ubZO2cZrWd774+oh75C7pxWma9pq+3Euuaf+v+/1mZndnZldgJ0iALz9/jKTZ3dn57u83v/n9Zl+K8rV8KdG2uwFJkKbtbkDiZebgdrcg8RIo3+4WJFx61eB2NyHh0uR42i1CiWhGAgR9aRC/dKvDT7VhaJcQanS46MU/B9W5p9jy9C4hRMYgfhBf41CrnnSz0OkEtScBomlKI3wEkbFSVXufYBNQ3+ldREj6Yi989CLocEDt3nSDiKJc3DVGSgW6Yy98VM51K0HVH91k7UhEOX2DfNldmEFUYUO0W5lT1dkN1wQDPUmM9OKuMlWQ3iD8GYbBX3WoDfFXAydz+iR+iZzcXTpEW62ELqmpanclMJ6Itxo4mZMX8cvFU7TgYtrJ5DRwC0RTcLhoBMZFvyOeW72ohM6Cr1FCZ9JIbzxZlLaLrBWGDsw0TqiBE6rDEbDLHsHJUOWdLCoCstCpoqJTyW3k00poQPipaRoyzqnRaYejZNG6PriXs6i7yJmimyElAoBUlTtZJiPCz6AWnIGPxYADRG2XVg6dVG6cQQ8DKjyrnD5bhB87XiJu8XevUg5+RivxE0YxkrtxUTmLVhk6A9Z5Gv4UFe14FaIcmBR/lytV5ehyHISRT5BPnT5NkMC/pJ05A3+KzuyOMSOUsyQWlCtzjehyKGNQL46cUk6lhYgK06gUXUxyU7+0jOcMCr+1cmW2G10OIvqjzK1ePBlKw3530gDcHSqk6exojuhygHERwGaJywlQt3rq9EVUGqfC3TLakyB6ICdVVEiwV5uGjyh1OU2w2lkYJCK8Cm/untGe2Oika1Qs7W1sBOUFWXdsuHjqBg4Ou1CFRMbhf8jlOiCWVgZPQKpRzhh/fgqZLhYV6SqM2NUUiyWhuU8rpKXjYKRHXDnj4qIqrQHG/RnKGHjrBq9C+4Bt1Yd/Y74Et/lpBc00MgkxXKo7R4zkIFadhXSqSR8ebxgqtI+5Y6v417ea8CY/tSDjQOqAMpiT6pKsr0GJQih310EZ/6QT2gdsqzHz7w6TEDLiwDjpdksuR5nT1BO/+52DyWsbjPa+O2ievgt3yK/Y9qtSONQRZDyQMxjKSXVLkZzW8In621vvcoyYXFhqiymrhGm1mBCuZr6w/YjrgkcYwD44mjN+xJ3qkiK5TzJ+X/L708uqzmjnZ8DJXMBj5rtACFczizN3gLX2OLkfEWU8gqNGztJoaqoYyZ0teivj48B/37rEENVPLFWBe1m9gF9Wi4tXCSBV5bbL2hr3I6IcCWGA404F4SK50M2itMu/rfq++tatPbqtBqWKhmLKBbRKUGFxTLlTXLwjVIjie2XI/BGKKDjsj7sQ0Z2qF5+G0aHo7OmPP77reOsWc6v+QFCoZ9UXI0irxZmZq3fgT/GF5AA8gaw1c92RMR6gjMzl3MBs8OzJolvI+O4thw0jOM47iAQqzAQ6/L/9foYIgeua50oioQgyjhJTpZEcCbfPnIW/ty597HC8+9jPGNVGfavVIV8mIqEKiRRf2CmBzRA25EEz3x0HQgPgS0Nu2h0hkjulx2ogtzI+9qtjvarEeMe3Ct2PqTAzrgoPJR7IRh7gH2cz1x0hxhkfJzkVYRw8yxGmvXZrz31VDVbqQweZXY3d8V3IVHgVZtqpsHt7CBUfMg518d0RGJcGMcohHieNJ0xLu3yqqR0YZwzGchjrYzg4bKbC45uf3kqAoO5iQz2gxjDfHSGlwmB8yZXqHk0TBdOo2dmA2jvHGAPqhdid4qFNe2H38eQgWQQZH6z3KEPNXXx3BMbUCObG/1UkEZJZxOFFv1pOsw71V+vvZ4JZbqrCEfx7aBtMNYaMa/M+ZT4sdMfQuOIGRgshzZy0xahDnZktAcIPHj3KfPMg3wsto73WrWgrxEhXdMKVRNvsAvd9CP3gvFOJNTube7jyyGDEJbhSkhvqYbcW9TvUpumAf/2D/sxHx46tG4TWgA00d3wFv4yssI2Pnk/4tXULy9yPB9BxYs3zoMYwH6wqA4ODv5YIb5pLNYffURL4cP1RZuYHxz7KNMQasIGTOUqM9OgEUV330dKVRECJ4nueP4rYB9ea10GN4XV+rcEzEuEZfmm3o0T9aH09M/P1Y48yDT9j2RU4mRGis5H0dCQ8dL50IimOdeE+98OHjPPNa2thcXS8KRFK+b3mf9QPWPtfNzRo42dGRpSjRGdHSyfw50RpMlSI4nueN9UhAPN1da07nVx3DEnDYdqvpQkrBV3o+rEPTMJfWPazoh2aQA8zkl56HkwWAJOjQpRze/mhaw160FBzGBCN0fG0BJj26+eeO8LXEEOqR8feNAjX9x+TLuw8tKKsnMcvR0tLjyJgDXwkWqb0P9pezlRjJPFf6wJEJxsd7QhTXRzjEOZKq5yfeXRs/35VuEB3ZUSbQKscSa+pWVlJr4F/yRgVz8H/ZWQ8t9c0VV9MQeXNoxppd7whD4dICOGqwbhKCO+YhB8BIYyS0aC+hnZUO16DSOdL09MnAC89CSpEmVpmnL7avVNGacwXW8fu6HTS7mgh/A0hNBkx381cNeKZzMwPj+2P0syDnYAcOaqcJw4G4VBq0keSQkhV6COcHZfM0iFlaA27IyKGnRcthMqrJEHWGQnbBVOF60SFLCrH8+bKyvFDxHUeLaWAxN0kSxYYp1bbcY5nXB/Su2P4M4sOX1Um3YxxSfFlSvKIIwTGWUU7D+P7CK/CmmTG4NoC4zzXwZkqMDpjRnf8QiA89eq3AWyUMbqWiiXCDwRC7JDnD6VPaIIK7QI2TVNYA7Y6nBsDM/UtnAM1ZmSYpb4hX5dP746v/I4nVAYOjAJjqs74qsAIuf7fjjkE8Zf8ETzLoU1UCOHuFerhp+wWfyVZgCqXgfFcB2+qsdiQU++Ozq6bHCGEcpOprgMR1h1T3d/mGXF8bVdFRrx6ZTMVTimhh+TblUSE5OhnFjrGlNqMvWNm6ZBvbV45+Rntjk6eELLHSbfrAJvoQEY5KG2wMDpKN1ThVEi5cgW/jF1JACDUj8N+R63vXAdvqsoDZf4fly+/Sbpj+E0xLh0fdbsmBw09jpJJRC7snpEZHf4/EhXaB2xwZB8S83zIjHRqq0mXoTuO7b2kdGR08Knj2sXwF5cfO6mpolvlcosjCPZ3t86YiuMGnxuesDAG/gqEtjH31Jhy5SEhvU7Jrly7tuX98RLUuFC7sNwhmOonn37+ysuXX2YRwBdi9rTkBsbRVJ3R/Y9iMbGotOrR8Z5twAZO5ipBu9rykPx+kX5upYALq4WPjNpzGRkZHUZvv3H58y++6Hp8+VPmVl++KWy1pKuQMf5BSp0aLYwOu7sftCugPNznWFYLgj7MarmWgAt2lpWxS2iqHZcyTFM9XfT48csvf+Z8zLqjs1nI4Ide+LvAmOqSkqu/9FkQYYhsFFdC93L1Kn652tKCPbK6ZetVyBhh0ACvClrMqF1mhGlpoMHP59/Uu6Ozi5vLWX2h/4X/kRiFqzomSvv6HH6LsapigvVwSruGXQNUmKVpV1uqW7a+FxqMMGgoGURq0WwiJC59fPmzz8NvXP6cmqozbCSVkFn0A2OqyGieRu6Gcb70LyP7LYyCIqceKg+v4d7utVRfH4M/1S1XEwSITm3q+Sllai8idtzHHJ/Ia8D48iuf6d3Rqc9XkSlEK6M7lZ1/HIFApubo8b6+vwYsjH7jwnkYCa8h0lhWdVbW9ZZq+BizadtWybK2nIFxKjNVPZq5/PjxZ5++8unlN2h3ZJMAd2g4Y8PoIueRV0qREOKZvr5fWRkhDiAZ1tWpK9j9QIVZIECZQBUSOadcAkdziZqqOdf2+PHnn77xyhennBzjHT1gA8Y/iIwkuyKx2sQEhqR9fX+02iooskmbuqrcy9KYCgljdSJViKKdU55fpqa6509cgvj48sufzjcPsYDc2TVvEtoyuifPs3CbSF/fe6oNZED9/lg1Ku1qCwXMarmXYEAFM44x6I7LkG+8JaSH4FY/DTfHWEDu7BLyCmSU/Op7PCEw/iU4bR0hb9+93fJnQYWJiU0lOedbqPUp92s/FjNgcDlra13NPSw/FrPD4v4XYoM5HOE30kVCErI1SYz+23ezsu4e+zCpKiSyoGRcUnwdaZJcvqGsr4e7fOvYHeX8tx/iAY7xZ99MFwlpXnFQYLwNhLf3779bnVwVovgWpp5fMJypkSHitaXz8+FwbD5sISwmEc+Aixnrj0TCmho9KC3nOiQYKRLeZhrMqr6eLEAFu+Py87+R56JI/uSbBw3G4hBCoEAZvysRppuZk9EhqZHu359lEP45iYTQHad+K88Jp9ElMeyIF2RCI/KO4LUOf5MIJ4T8nU4FBG6D9sBIDcKs/cc+TOqjAv5XJizSr5ca6gpbdMjlFqHU1PdFwm++L13dWQnGioC8keKP/RDUxb2LbuvF0hHNiy+H+jcgBMb3JMK/PfecdFFccLGFEHIqvLufzNb5VbUhmAw+vHLPriNSuSMRZgrnf7ulwQIJn/vGpJD5TV0jUKIKo3pUp84mw17laW+9IxJCy3DxEncy61CNRPhdJIREmbv28QqMEdV3ORXe3i9MuJaogYPBBBOGLITfO6cvW7V0xH379hmMI6XpdoQYsxpJJIzz1dVTD6tlIxUCdHVazpm3Vs7IiG8dfns5DmEmEIadLEc+LhPe1wkxwaKKvN6CudJ1k3C/ldDmdsGtFYuZvnb48Du1JAmP2RFiwBqzJbxkEgIjKlK7BtngtStZ1XbdkIvOn+7xHU8rVjN95/BhSJB9doROQkjPPq5sSIiQ7nHCdk8PSbOqb9up0LHp0wK+osjeFMz0MMkeFUUGzJxnhMgoE9bIhESTLOtlUfeVhmM2hI4EP0pHPk2aduanlLDjvhzUZPbvMxCd4R+LhKUr37YQonzLjNiqwfgbF23mIHsTSmgZ9NO+t7yXTld1/GADQpDviISK8qoNIWjyXxjhNRrXVfolSLUysYQnZSW+e/jwcgdj/IlAeOElgRAUKRKyqzqtkoOQLWZecVDlITd63MNWiNXXgJneX9AZW3lEn29f2CnKPwuEXHZlgRSmoLQ5E1JN9OPXTsmR28UfvJPRsXA/w8JILod2yoz/SgmNazBCoy5bxtRviJP5BmTA5hkBWyoWJd5UlPvoaTJ0xjd0QnoHm4Xxx+nSVSYH7I0Vwh3prt0GhPQ7En0to3zlEF5m6kM0mVE/g+hzyvKd9BrxIow4HRJDASnLmoHALZhgQnnIoAnG1N4MThijvoGVMSxfZhKJY6sAOSndDFmejCRDYCyiHQYnHDnGN0GJZnLxiy4L5JBY5c/3fCsOY6rbNSpfJJgE4RiNO9h+0iEycknw8b4+uTs6hZs7lHt79uz5WTxGgHQt2d5xnEgxo/AiVnLnhX8TGR8YK4/09dkwds2bWr5e/SIw/lOcDsnsdVBJruiM+h3rsRf6+38qMNbq5/4O4RkZG8ZwWDfWaxiQAmN8Y2WqHLBrSsKERTi6EjOL+/v738mwYeymZ2T6+qz9kRqrdo2G3ESR9lEAE1dOch9TQRh1Jd4pJowZIiM5e0TnaZDxOxZGNNaQmVRQRcanlG/CTrhgkMOUGKNnSfvfFEyVXNExweZp7BnDXUMmIVHk8z+KF+tI97UmiVFXIksqrIxXzJNrpXaM4ZeqOUKE/L6iHMmxVaT8QIQkMdJPfbIGGN8Q3err3FwbYQzLhAIgJE9YX2TSBlJ+rEWShD1JyZjKAMZCnvGH3xQyYGBca96cEGQwVbZW+S765IpwJrifCwHeEedLgXFEedD8BIQKPqlDvBopNf7+Ey8+fj4KGM0QQAKkGaJ+BtmGMIuvNrTEW6trW59qJM7WAON9ytjxnkTIsotYF+2QVkIpR4ocMCDl55IkV+RJxf4LyqUO2dUQwgm2BU0gZcKs6jZL3TrkNgwXglyQzuj7FA2VKJ0iBUTzHOl8lw3hS80vWW99Cy25XG7XEUt5kkVgJAmGr8OmI/JXCK85syyE+/bta17vsVY/PrqtzpSK0BtJyZS1I4q3y7wod8RfksnIcPPaTrmhXxJJiSAr8nhReo7f4JpM+O9dbDJyx0JKSqTphSCH3/6Bufp1mfA/urgp8+a1HfL8EFEkJU7I3vSjw4ffvqSr555M+N0uYUI53Ly+AyF9ghLlszPp733v8OGMjg6aQRrXQemE/9klTZkD5PzQBnvbHiGMxbRdmtVM6YkrclPgQ4kw68V9+2REzCXlGaztF5+pxPM2ZkrPXNUuKGMyIRkuLIQI+YrNELKt4itmSpRP5qeX6oQ4Z24ZEH8Zh1C8/3pnSIwpUbbSmh8ahCgvCoQtD+ebdw2hLpYh8f3DAmLGHl6H98i1VnaEDzbf1TZJXF/DiUlIMkTferOVcG2zHW2fHJV9zesWQtNYq1kaOBSWFNm1gwm75QsWJsbetiJmdNCOaF7EvtbMQ3atb7CL7RZNCmxKR5SpWisiUaRwO1BsnpvymI9X/c4QgZFk+lMddowZ8hXCQ87m3UEoMpaSPNiXYQfJ36pLZciJZwXE58rsSNHMazH1LFG7ZMuYYbmhBCDDzp2ZTQliMtYYM073bY219r7l3rWh+Z0WttlKt6REkCu2PiejY++57WvmVxKWEtcYBdqePXtsGTM6apc3qGgHyyFkrDFveL73YlxGyCN3JyQymkqEDGoDRvA7uxLyUCmnRJL5bsCYUbsrIUdKDXfKLvLeiHF3mqsx+x3SE/09G0Pu3b0viDVn3DY21kTd3514meJma5Bxj33IuosJpYlhQFy2C1l3M6E89/3izxVlYe8zRSgzVpOHZHR0PEuEImP1Q1omKHLXE4qMetmU2SOfAULubFsLd7fzci2F3PssEHKMfKG2gJDPCKF+XrhFumV9amHvM0OoaHg9H3/xEJOpRD8tI4mCjLISnzXRqm2U+IzJ1LOuREVRnhnH8rX8vxZfvdfrLdh0tWxvdnY9fslrrWu1Xhu4o8VXn5KSXbjpainZKSke/NKam12/K6bOTfF5ngwxhSF6U7JbE96orZWnROz0pNRXJL5VWypPiZjvfYKVd5g8JWJBticv8Y3aWnk6xJ56T3YSGrW18nSIvoqKXeZOlaf3qLtRkoNY0VbX2lrXZuOMfW11hQWFrfmd5rqFIGXSWgVQxkarttbCAkFSbM7iV+Sba2WLiD1tZdCWfLktVsSBIwcmJw+M29z7Fxk/MDo6msotaUvxeCE88no9KVJk1NNanwtLYJm5qKIeftZJiFhGmpnnzc2WpN6C2Fbg8ZrLU3jEvEKyR2hLdv5GiKEjbpfLDeLKGZXu54hM5pAl5qsgK1JycS9Esj0F/NHLrzeW4CLazyvAsKyIrJlt9SkW8UiIvkJPtrSKjigs8ubyo4OIOOgy7yBz54zyNx4ZtyQZiG31wv6y601FtuaK7fBUbIZYYUMoI1ZYAA1EeVE9p0gBcUm8x9rtMm89Mu/11BHz6tkR83hyvbRe/di1kt/ZsMRYVLEJYiE20eupF0VArDB2yJZ6DMQKS1s8Zp/nEZdcjAzETRWpM9LXP8CSnByG2ENq9XrK8ioq8uo8pGIWx5cRHXoK2yp8PZ115Phmp2yMSGrLLevxiSKsSvuep65TX6vH8KhetgjbUibrkUOkz+l0uZcGBwYG6Y2dbje1VfomT9foYCQSYkpEd5biaWWt8LWSQ1pgwhvdwVeI+N6yDRHb4KhskgaUkWoKOWxjXKwTFhGDyC4wVuQQCYbx1pwIUZyb3K5K3ovAHofMJM9DDjvXAlQdCQJbCTwXSRC7BaPbADEfVsndMF3FFVO8wlHQEXv4Rb4CiZBDPOKSbosj718hZkloxVvI8VCJh72VjVKkLWLAi0mpN38zLXpFXy8JHgRi7lZE1G82y/59KbRfcMo2EQmGcFsc3jLvXgKFohIFHVIOMYXGnoG6IjYnxhysaAPETmIUG2VzqJxcMVPQEUla3xmP0EQccFnuwCXvtHBT/UovKscmyX2nlTaizsbmPGQvG3lUL/VQraaUdQrreVIsYRhDJFUUxCU0EQmHdG8jGyPQYkUl2hoWmpK3jZiwR4rpadlGiG0eMs5w4hWCiQqbY8oQO41qbQlNxAPIId2Cy8qwK0oPc7BzDwwbLUoOS1DBnooNo5tCr3VYrzcNkyDK23KI+XEJTcRJKwd5rQWoz+YWa4Io5dAMsdAGsc5AlDVhjm2tNrGLOdeywbY6YhzCrURkmm01O78hVItcpzGk00yIII72cCIG2WTbFGnbXKJZRh+P0ERcsnY4ij3wpIjEQitol5RSJopIvI40k0kcvg4CibkhnXW5ghq9KZYujtui+siwyMZDm/zLQMTXrbvF51KEyEgZekLETubzKsinuCeGiB8ivc8j6Mqykdnf0dbFjkydbIUe3wqE/PBjINLBTwDRB4snQ0zR25BiiQp0RBIS1XdKC+Ih5glemx5BeVtiu216XmMQtvITpubQj35TePgGeRAZvlXmiRDJoSRWSPx/rnDAGSINbLkRnhhjPMQ2rzAw0aDYZCTbeoiWPTJhborH3ImJSAZ67hEqEfI8IJfyRIh5pK8zQyKN8RZwR7yOIXbW0ySANqWikB5+e0TiPrh9sG3L6LadBV4j7meDKvRHWi1ZZBoLF4bTSHSUjY3jJJ8irwaKg5hd10YlvyzFzJgUFspBbpNdV8akkCGyPMvraS3LryvQRwmKaKxMpY50Lj5jLCPVeusLYSHdoeF/2KDqrctvK2PVmmMqh0ifkAfJ/tL4kQM0/aeGGwcxJdurC21pru7wOlkKb6yQzRyDMR+QzQo5xHqvKLgkV/BNrR59W7apqakCr1Qt1+M5RP3FDm63y00nMVhgGg9RFG+K6dIrcq3LWe+oE2Ywsr0momWLFPnkYZkwleLlw/ZCYSolm/dLPKL86FEXC72fBNFbLw4GdfXyGroDyMs2JrW89a0VnviIuQXyINeZ4uG2FZbm1xtmkS0uEhCVkPkUJ7fLyKziIXpzdfF4y+TJ9J6y7HpPLiemH28rJEs8uXUVXGBWnyuKPFfIDlCrB7b11GeXyZmXLz+FVOHx1ImLYEe59dzvgUkXkZzUJQOK/LYiesuYu2nLs0/0ejrzeOGnJHBJhVERYcmTJG7yWNGZ12l/dqInz64tpDaxaGBwfHyQj1YHUcR17AK4LyVkcOvcfL3ky1YhkomlnXlObIsQ80kgtOGczbbJliCymcmdqcSviujDmKiVjnI79RKDr4jYA+5dD0N26sU+XxXRY4zSO5VwixClM3Y7S/I9Xu9XUEAPxty59YU7+SKRPMx3vrwGfPn5+W151mmWr+Vr+Vq+lh0k06qa2FdibbvMPPOEmqom9Y2K2yCziX7X0BNIY2Oj9Xb7oF2huFlv0s2vsTG46TpaIOoQS7rnVJTpKmE1S2G53yG82jLYTtZo5w+DIzpNvzQ4Snr1mtQokUW9mmh0enFOODZVDsecWW+AX7/S4TdtvLEJ9xhoELY8wXYYCOqFM6r0iqpyVfXjhn51utumMBo0i3jESrqGn+9mQaibtt3hV/WDo6kOfyAQUKf1avCnKrwIbLrEr3KVBPz47sVpfTdG/TNqoITs0m8coCr4RY5xA/c2nKjfUTIrEDpUR0PVTBOsPK0X9tLCKiyMGivyiJWwxuLMiYNRlXttGdZ1UN9e1wsgRodBmvR1/IvDDtXPmVKjyr8ZLBhdjDoci4uzMiIqZ3jmRANsbOBUqY7ArIRIGs+//kfV38oVXIwaNuf3sxZ2LxovQxIQod1MTQ2q36+XQiPou/Ya4MuwsWrAtEJSDdC0B7hRZC7gD/j5txAeNNtrIgYN82tSS/SXUFXpR4dDhLqhghmjNhix9Jc4aoadVqkB41VdxtEQEKGOg2aNVcZXB7VUfK2yDm5FPEFa3msUgV6hkqC5ToM5jJqIsIq+/+ESvRAQSxxoqhyi6p+GjmJaySKzZUGG7QoFxGmz82hqybBRCuUHialEHWq3vtw/PHPw4MEZo5qZYDns1jigQFHVax6yeIiq+TLGRjXQriOWgAtq4hFPQHWoAqMLm+3jBA6rtZBHBCyzPy8auODsZgPQEPDGJww1obshzlmvxkFchvlGN3JAo3zntEMM8sZgNLAK1pxFnZqIpLogZ4fsa+NsE8qsxmogAEGhUEQMmO8ohV3QL41w/E5g6/yBpqCqmy8gBhAxaiD6hXfW0dbM8J7ZDrGR13PUP20g9najNzAQg7Rps6YhOujKvThCgC/XC6OsVq5QMFRe+dP+gNmcbrDDRvQoqu5S8XBoKHo1/tlACfdWPmpT3dxhj6dF86iquneqwsVweBoMD3WQHlG/w/AQTdS19ZbAgGy8epQVNgb4QgGR68Kw71mjsUFlMbAILQTL09/UKmicelQ4xKY/Ja/mxTfZmf3fti/6Tc8NdTRwiNiaYX0gKSGjcCDgNzpbpdnvyg1TKBcKG2wQOZ8LdlppHBkyGJOhqknXvg1io3FUiOGSJgXMw26P2GBaKji1Xh4xiMZPEaHpw+0ow+ZhnC5RF9lC8zguBgJmYbfZNrOlUXAYuLY2q5boEQN5xW6QjVSg0m4TkTdUOFKzAWPMgENBmtTu8BuRhy2ipo/gwcWAqh8hiojWyRCb9NGn0dANNAnG+eGGuUU+sOtWS4xCXXXl1MirjM0CatPcLMZ4Qb0NpPst+smhMkY+aFqJ4G6gxkajM2nGtzmTyxaR+mLcpT9gBCkMER0yaQa4At1JRFVjXAtOqyXQhoAQn0FhgBYa1lOOrscc5hujKhp9iRnE9tKVYa+z9ChWMQhih+aggftp0ls+Y9hGo+Gg4iDiDuguh41eqyOC6RPE8vZ2ffXK9nazw1dCd1Kjc0GFF/QJQmFjE7En07VXDYNuhj9fnrUAAABCSURBVM3j0kvrDLJ12tvpIo3aYTszm0ayOKj/bmg3Ouqc8fVEe5O+3/Kmpl5jD9rMIhz2Wa6/lOscM+3tYvufUfk/MXUbf7EGvLAAAAAASUVORK5CYII=">
            <a:extLst>
              <a:ext uri="{FF2B5EF4-FFF2-40B4-BE49-F238E27FC236}">
                <a16:creationId xmlns:a16="http://schemas.microsoft.com/office/drawing/2014/main" id="{BA4962BF-F7FB-4E16-A8FA-952374FEB6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27899" y="376924"/>
            <a:ext cx="881308" cy="86960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62885A4F-0361-405D-8C17-99F8166664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711" y="280384"/>
            <a:ext cx="1619625" cy="951630"/>
          </a:xfrm>
          <a:prstGeom prst="rect">
            <a:avLst/>
          </a:prstGeom>
        </p:spPr>
      </p:pic>
      <p:sp>
        <p:nvSpPr>
          <p:cNvPr id="10" name="Rectangle 9">
            <a:extLst>
              <a:ext uri="{FF2B5EF4-FFF2-40B4-BE49-F238E27FC236}">
                <a16:creationId xmlns:a16="http://schemas.microsoft.com/office/drawing/2014/main" id="{FFFB5D03-A052-4406-BA13-F5FE07D7ECCA}"/>
              </a:ext>
            </a:extLst>
          </p:cNvPr>
          <p:cNvSpPr/>
          <p:nvPr/>
        </p:nvSpPr>
        <p:spPr>
          <a:xfrm>
            <a:off x="653143" y="1973263"/>
            <a:ext cx="10856854" cy="2221224"/>
          </a:xfrm>
          <a:prstGeom prst="rect">
            <a:avLst/>
          </a:prstGeom>
          <a:noFill/>
          <a:ln cmpd="sng">
            <a:noFill/>
            <a:prstDash val="sysDash"/>
          </a:ln>
          <a:effectLst>
            <a:softEdge rad="0"/>
          </a:effectLst>
          <a:scene3d>
            <a:camera prst="orthographicFront"/>
            <a:lightRig rig="brightRoom" dir="t"/>
          </a:scene3d>
          <a:sp3d prstMaterial="powder"/>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3600" b="1" dirty="0">
                <a:ln>
                  <a:solidFill>
                    <a:srgbClr val="241315"/>
                  </a:solidFill>
                </a:ln>
                <a:solidFill>
                  <a:schemeClr val="bg1"/>
                </a:solidFill>
                <a:latin typeface="Gill Sans MT" panose="020B0502020104020203" pitchFamily="34" charset="0"/>
              </a:rPr>
              <a:t>L’attractivité dans les territoires touristiques</a:t>
            </a:r>
          </a:p>
          <a:p>
            <a:pPr algn="ctr"/>
            <a:r>
              <a:rPr lang="fr-FR" sz="2800" b="1" dirty="0">
                <a:ln>
                  <a:solidFill>
                    <a:srgbClr val="241315"/>
                  </a:solidFill>
                </a:ln>
                <a:solidFill>
                  <a:schemeClr val="bg1"/>
                </a:solidFill>
                <a:latin typeface="Gill Sans MT" panose="020B0502020104020203" pitchFamily="34" charset="0"/>
              </a:rPr>
              <a:t>89</a:t>
            </a:r>
            <a:r>
              <a:rPr lang="fr-FR" sz="2800" b="1" baseline="30000" dirty="0">
                <a:ln>
                  <a:solidFill>
                    <a:srgbClr val="241315"/>
                  </a:solidFill>
                </a:ln>
                <a:solidFill>
                  <a:schemeClr val="bg1"/>
                </a:solidFill>
                <a:latin typeface="Gill Sans MT" panose="020B0502020104020203" pitchFamily="34" charset="0"/>
              </a:rPr>
              <a:t>ème</a:t>
            </a:r>
            <a:r>
              <a:rPr lang="fr-FR" sz="2800" b="1" dirty="0">
                <a:ln>
                  <a:solidFill>
                    <a:srgbClr val="241315"/>
                  </a:solidFill>
                </a:ln>
                <a:solidFill>
                  <a:schemeClr val="bg1"/>
                </a:solidFill>
                <a:latin typeface="Gill Sans MT" panose="020B0502020104020203" pitchFamily="34" charset="0"/>
              </a:rPr>
              <a:t> Congrès de l’ANETT – La Grande Motte - 2019</a:t>
            </a:r>
            <a:endParaRPr lang="fr-FR" sz="3600" b="1" dirty="0">
              <a:ln>
                <a:solidFill>
                  <a:srgbClr val="241315"/>
                </a:solidFill>
              </a:ln>
              <a:solidFill>
                <a:schemeClr val="bg1"/>
              </a:solidFill>
              <a:latin typeface="Gill Sans MT" panose="020B0502020104020203" pitchFamily="34" charset="0"/>
            </a:endParaRPr>
          </a:p>
        </p:txBody>
      </p:sp>
      <p:pic>
        <p:nvPicPr>
          <p:cNvPr id="14" name="Image 13">
            <a:extLst>
              <a:ext uri="{FF2B5EF4-FFF2-40B4-BE49-F238E27FC236}">
                <a16:creationId xmlns:a16="http://schemas.microsoft.com/office/drawing/2014/main" id="{272BA59A-8E3D-486A-967B-50F9533916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1793" y="808082"/>
            <a:ext cx="2157804" cy="183643"/>
          </a:xfrm>
          <a:prstGeom prst="rect">
            <a:avLst/>
          </a:prstGeom>
        </p:spPr>
      </p:pic>
      <p:pic>
        <p:nvPicPr>
          <p:cNvPr id="31" name="Image 30">
            <a:extLst>
              <a:ext uri="{FF2B5EF4-FFF2-40B4-BE49-F238E27FC236}">
                <a16:creationId xmlns:a16="http://schemas.microsoft.com/office/drawing/2014/main" id="{701BF1DB-EADD-4095-9F20-CED7368777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2877" y="5480484"/>
            <a:ext cx="1027439" cy="598494"/>
          </a:xfrm>
          <a:prstGeom prst="rect">
            <a:avLst/>
          </a:prstGeom>
        </p:spPr>
      </p:pic>
      <p:pic>
        <p:nvPicPr>
          <p:cNvPr id="34" name="Image 33">
            <a:extLst>
              <a:ext uri="{FF2B5EF4-FFF2-40B4-BE49-F238E27FC236}">
                <a16:creationId xmlns:a16="http://schemas.microsoft.com/office/drawing/2014/main" id="{AE71685E-EBF8-45B1-9C04-A77BDDC1D27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80646" y="5610879"/>
            <a:ext cx="1224132" cy="276013"/>
          </a:xfrm>
          <a:prstGeom prst="rect">
            <a:avLst/>
          </a:prstGeom>
        </p:spPr>
      </p:pic>
      <p:pic>
        <p:nvPicPr>
          <p:cNvPr id="38" name="Image 37">
            <a:extLst>
              <a:ext uri="{FF2B5EF4-FFF2-40B4-BE49-F238E27FC236}">
                <a16:creationId xmlns:a16="http://schemas.microsoft.com/office/drawing/2014/main" id="{5B5EB9FB-9566-48F3-9DA2-D83B0492AA1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24154" y="5504916"/>
            <a:ext cx="1008337" cy="545048"/>
          </a:xfrm>
          <a:prstGeom prst="rect">
            <a:avLst/>
          </a:prstGeom>
        </p:spPr>
      </p:pic>
      <p:pic>
        <p:nvPicPr>
          <p:cNvPr id="39" name="Image 38">
            <a:extLst>
              <a:ext uri="{FF2B5EF4-FFF2-40B4-BE49-F238E27FC236}">
                <a16:creationId xmlns:a16="http://schemas.microsoft.com/office/drawing/2014/main" id="{D38D5CD6-2426-4DCF-969F-DAD0D0DB7E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42482" y="5553379"/>
            <a:ext cx="881840" cy="476785"/>
          </a:xfrm>
          <a:prstGeom prst="rect">
            <a:avLst/>
          </a:prstGeom>
        </p:spPr>
      </p:pic>
      <p:pic>
        <p:nvPicPr>
          <p:cNvPr id="40" name="Image 39">
            <a:extLst>
              <a:ext uri="{FF2B5EF4-FFF2-40B4-BE49-F238E27FC236}">
                <a16:creationId xmlns:a16="http://schemas.microsoft.com/office/drawing/2014/main" id="{CAA8CEC8-F124-4561-BDC0-49819638737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14922" y="5339297"/>
            <a:ext cx="881839" cy="840231"/>
          </a:xfrm>
          <a:prstGeom prst="rect">
            <a:avLst/>
          </a:prstGeom>
        </p:spPr>
      </p:pic>
      <p:pic>
        <p:nvPicPr>
          <p:cNvPr id="41" name="Image 40">
            <a:extLst>
              <a:ext uri="{FF2B5EF4-FFF2-40B4-BE49-F238E27FC236}">
                <a16:creationId xmlns:a16="http://schemas.microsoft.com/office/drawing/2014/main" id="{4FF67050-E779-486F-8B2E-9FFC79DB447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98150" y="5543681"/>
            <a:ext cx="620776" cy="460084"/>
          </a:xfrm>
          <a:prstGeom prst="rect">
            <a:avLst/>
          </a:prstGeom>
        </p:spPr>
      </p:pic>
      <p:pic>
        <p:nvPicPr>
          <p:cNvPr id="42" name="Image 41">
            <a:extLst>
              <a:ext uri="{FF2B5EF4-FFF2-40B4-BE49-F238E27FC236}">
                <a16:creationId xmlns:a16="http://schemas.microsoft.com/office/drawing/2014/main" id="{D26490CE-E5E5-4EEF-9244-8B8053D546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95922" y="5411253"/>
            <a:ext cx="881839" cy="704286"/>
          </a:xfrm>
          <a:prstGeom prst="rect">
            <a:avLst/>
          </a:prstGeom>
        </p:spPr>
      </p:pic>
      <p:pic>
        <p:nvPicPr>
          <p:cNvPr id="43" name="Image 42">
            <a:extLst>
              <a:ext uri="{FF2B5EF4-FFF2-40B4-BE49-F238E27FC236}">
                <a16:creationId xmlns:a16="http://schemas.microsoft.com/office/drawing/2014/main" id="{C43A0924-79E0-4F77-9FB9-B570BE1EC66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961688" y="5533509"/>
            <a:ext cx="670394" cy="470255"/>
          </a:xfrm>
          <a:prstGeom prst="rect">
            <a:avLst/>
          </a:prstGeom>
        </p:spPr>
      </p:pic>
      <p:pic>
        <p:nvPicPr>
          <p:cNvPr id="44" name="Image 43">
            <a:extLst>
              <a:ext uri="{FF2B5EF4-FFF2-40B4-BE49-F238E27FC236}">
                <a16:creationId xmlns:a16="http://schemas.microsoft.com/office/drawing/2014/main" id="{A0D270A2-C328-4168-82FA-5D3CEA51CC1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5540534"/>
            <a:ext cx="1152287" cy="366491"/>
          </a:xfrm>
          <a:prstGeom prst="rect">
            <a:avLst/>
          </a:prstGeom>
        </p:spPr>
      </p:pic>
      <p:pic>
        <p:nvPicPr>
          <p:cNvPr id="45" name="Image 44">
            <a:extLst>
              <a:ext uri="{FF2B5EF4-FFF2-40B4-BE49-F238E27FC236}">
                <a16:creationId xmlns:a16="http://schemas.microsoft.com/office/drawing/2014/main" id="{09DD6CC9-2A5A-4F3A-BA15-FE8667A1DB5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756801" y="5560307"/>
            <a:ext cx="1058540" cy="432000"/>
          </a:xfrm>
          <a:prstGeom prst="rect">
            <a:avLst/>
          </a:prstGeom>
        </p:spPr>
      </p:pic>
      <p:pic>
        <p:nvPicPr>
          <p:cNvPr id="46" name="Image 45">
            <a:extLst>
              <a:ext uri="{FF2B5EF4-FFF2-40B4-BE49-F238E27FC236}">
                <a16:creationId xmlns:a16="http://schemas.microsoft.com/office/drawing/2014/main" id="{3924C051-38C6-436A-A3DF-77FDE1B5501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733748" y="6336888"/>
            <a:ext cx="1054807" cy="381429"/>
          </a:xfrm>
          <a:prstGeom prst="rect">
            <a:avLst/>
          </a:prstGeom>
        </p:spPr>
      </p:pic>
      <p:pic>
        <p:nvPicPr>
          <p:cNvPr id="47" name="Image 46" descr="CE_LR_RVB_Horizontale">
            <a:extLst>
              <a:ext uri="{FF2B5EF4-FFF2-40B4-BE49-F238E27FC236}">
                <a16:creationId xmlns:a16="http://schemas.microsoft.com/office/drawing/2014/main" id="{BE3B8E75-69A2-4D6C-AE4E-BF2B85345045}"/>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1467" y="6232254"/>
            <a:ext cx="1725493" cy="407909"/>
          </a:xfrm>
          <a:prstGeom prst="rect">
            <a:avLst/>
          </a:prstGeom>
          <a:noFill/>
          <a:ln>
            <a:noFill/>
          </a:ln>
        </p:spPr>
      </p:pic>
      <p:pic>
        <p:nvPicPr>
          <p:cNvPr id="48" name="Image 47">
            <a:extLst>
              <a:ext uri="{FF2B5EF4-FFF2-40B4-BE49-F238E27FC236}">
                <a16:creationId xmlns:a16="http://schemas.microsoft.com/office/drawing/2014/main" id="{A4417751-3595-41AE-A54A-0EEC7159F51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987162" y="6203683"/>
            <a:ext cx="1008337" cy="647840"/>
          </a:xfrm>
          <a:prstGeom prst="rect">
            <a:avLst/>
          </a:prstGeom>
        </p:spPr>
      </p:pic>
      <p:pic>
        <p:nvPicPr>
          <p:cNvPr id="49" name="Image 48">
            <a:extLst>
              <a:ext uri="{FF2B5EF4-FFF2-40B4-BE49-F238E27FC236}">
                <a16:creationId xmlns:a16="http://schemas.microsoft.com/office/drawing/2014/main" id="{01CD676B-ADB5-4B2C-B303-6B13CA12365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554069" y="6306735"/>
            <a:ext cx="1329739" cy="419035"/>
          </a:xfrm>
          <a:prstGeom prst="rect">
            <a:avLst/>
          </a:prstGeom>
        </p:spPr>
      </p:pic>
      <p:pic>
        <p:nvPicPr>
          <p:cNvPr id="50" name="Image 49">
            <a:extLst>
              <a:ext uri="{FF2B5EF4-FFF2-40B4-BE49-F238E27FC236}">
                <a16:creationId xmlns:a16="http://schemas.microsoft.com/office/drawing/2014/main" id="{81C123FD-8509-42B4-B647-7E7F65D41E0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048983" y="6326316"/>
            <a:ext cx="1634268" cy="316619"/>
          </a:xfrm>
          <a:prstGeom prst="rect">
            <a:avLst/>
          </a:prstGeom>
        </p:spPr>
      </p:pic>
      <p:pic>
        <p:nvPicPr>
          <p:cNvPr id="51" name="Image 50">
            <a:extLst>
              <a:ext uri="{FF2B5EF4-FFF2-40B4-BE49-F238E27FC236}">
                <a16:creationId xmlns:a16="http://schemas.microsoft.com/office/drawing/2014/main" id="{30BF5C37-5B11-4929-A9A5-CBD963CD7BE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305350" y="6328288"/>
            <a:ext cx="1501187" cy="375927"/>
          </a:xfrm>
          <a:prstGeom prst="rect">
            <a:avLst/>
          </a:prstGeom>
        </p:spPr>
      </p:pic>
      <p:pic>
        <p:nvPicPr>
          <p:cNvPr id="52" name="Image 51">
            <a:extLst>
              <a:ext uri="{FF2B5EF4-FFF2-40B4-BE49-F238E27FC236}">
                <a16:creationId xmlns:a16="http://schemas.microsoft.com/office/drawing/2014/main" id="{4E0A9266-14DE-4A37-9363-A3C83084046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021515" y="6277734"/>
            <a:ext cx="1027439" cy="448036"/>
          </a:xfrm>
          <a:prstGeom prst="rect">
            <a:avLst/>
          </a:prstGeom>
        </p:spPr>
      </p:pic>
      <p:pic>
        <p:nvPicPr>
          <p:cNvPr id="53" name="Image 52">
            <a:extLst>
              <a:ext uri="{FF2B5EF4-FFF2-40B4-BE49-F238E27FC236}">
                <a16:creationId xmlns:a16="http://schemas.microsoft.com/office/drawing/2014/main" id="{9F308318-7E2C-4869-A69B-6080A2876F37}"/>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71131" y="5472830"/>
            <a:ext cx="1104061" cy="501897"/>
          </a:xfrm>
          <a:prstGeom prst="rect">
            <a:avLst/>
          </a:prstGeom>
        </p:spPr>
      </p:pic>
      <p:pic>
        <p:nvPicPr>
          <p:cNvPr id="54" name="Image 53">
            <a:extLst>
              <a:ext uri="{FF2B5EF4-FFF2-40B4-BE49-F238E27FC236}">
                <a16:creationId xmlns:a16="http://schemas.microsoft.com/office/drawing/2014/main" id="{CA91CEF1-EC71-44C9-83A0-8F5CD4B45772}"/>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286968" y="6239549"/>
            <a:ext cx="1008337" cy="578048"/>
          </a:xfrm>
          <a:prstGeom prst="rect">
            <a:avLst/>
          </a:prstGeom>
        </p:spPr>
      </p:pic>
    </p:spTree>
    <p:extLst>
      <p:ext uri="{BB962C8B-B14F-4D97-AF65-F5344CB8AC3E}">
        <p14:creationId xmlns:p14="http://schemas.microsoft.com/office/powerpoint/2010/main" val="3381668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6F649A9-7ED6-4B9B-9A45-82060E9BC0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0529" b="55007"/>
          <a:stretch/>
        </p:blipFill>
        <p:spPr>
          <a:xfrm>
            <a:off x="0" y="0"/>
            <a:ext cx="12192000" cy="1988457"/>
          </a:xfrm>
          <a:prstGeom prst="rect">
            <a:avLst/>
          </a:prstGeom>
        </p:spPr>
      </p:pic>
      <p:sp>
        <p:nvSpPr>
          <p:cNvPr id="29" name="Rectangle 28">
            <a:extLst>
              <a:ext uri="{FF2B5EF4-FFF2-40B4-BE49-F238E27FC236}">
                <a16:creationId xmlns:a16="http://schemas.microsoft.com/office/drawing/2014/main" id="{6282F5F8-768F-4EF9-9397-DF7CB518CEB3}"/>
              </a:ext>
            </a:extLst>
          </p:cNvPr>
          <p:cNvSpPr/>
          <p:nvPr/>
        </p:nvSpPr>
        <p:spPr>
          <a:xfrm>
            <a:off x="0" y="1988457"/>
            <a:ext cx="12192000" cy="4796039"/>
          </a:xfrm>
          <a:prstGeom prst="rect">
            <a:avLst/>
          </a:prstGeom>
          <a:solidFill>
            <a:srgbClr val="1D93D2">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Rectangle : coins arrondis 42">
            <a:extLst>
              <a:ext uri="{FF2B5EF4-FFF2-40B4-BE49-F238E27FC236}">
                <a16:creationId xmlns:a16="http://schemas.microsoft.com/office/drawing/2014/main" id="{D6A70694-4B1F-496A-ADB5-08754EDDE91E}"/>
              </a:ext>
            </a:extLst>
          </p:cNvPr>
          <p:cNvSpPr/>
          <p:nvPr/>
        </p:nvSpPr>
        <p:spPr>
          <a:xfrm>
            <a:off x="811022" y="73504"/>
            <a:ext cx="10481091" cy="1756800"/>
          </a:xfrm>
          <a:prstGeom prst="roundRect">
            <a:avLst/>
          </a:prstGeom>
          <a:solidFill>
            <a:srgbClr val="1D1F2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Rectangle 41">
            <a:extLst>
              <a:ext uri="{FF2B5EF4-FFF2-40B4-BE49-F238E27FC236}">
                <a16:creationId xmlns:a16="http://schemas.microsoft.com/office/drawing/2014/main" id="{A5AE8685-8977-45AC-A18C-A949CC3002BF}"/>
              </a:ext>
            </a:extLst>
          </p:cNvPr>
          <p:cNvSpPr/>
          <p:nvPr/>
        </p:nvSpPr>
        <p:spPr>
          <a:xfrm>
            <a:off x="667573" y="-232767"/>
            <a:ext cx="10856854" cy="2221224"/>
          </a:xfrm>
          <a:prstGeom prst="rect">
            <a:avLst/>
          </a:prstGeom>
          <a:noFill/>
          <a:ln cmpd="sng">
            <a:noFill/>
            <a:prstDash val="sysDash"/>
          </a:ln>
          <a:effectLst>
            <a:softEdge rad="0"/>
          </a:effectLst>
          <a:scene3d>
            <a:camera prst="orthographicFront"/>
            <a:lightRig rig="brightRoom" dir="t"/>
          </a:scene3d>
          <a:sp3d prstMaterial="powder"/>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3600" b="1" dirty="0">
                <a:ln>
                  <a:solidFill>
                    <a:srgbClr val="241315"/>
                  </a:solidFill>
                </a:ln>
                <a:solidFill>
                  <a:schemeClr val="bg1"/>
                </a:solidFill>
                <a:latin typeface="Gill Sans MT" panose="020B0502020104020203" pitchFamily="34" charset="0"/>
              </a:rPr>
              <a:t>Quelles opportunités pour </a:t>
            </a:r>
            <a:r>
              <a:rPr lang="fr-FR" sz="3600" b="1" dirty="0">
                <a:ln>
                  <a:solidFill>
                    <a:srgbClr val="241315"/>
                  </a:solidFill>
                </a:ln>
                <a:solidFill>
                  <a:schemeClr val="bg1"/>
                </a:solidFill>
                <a:effectLst>
                  <a:outerShdw blurRad="38100" dist="38100" dir="2700000" algn="tl">
                    <a:srgbClr val="000000">
                      <a:alpha val="43137"/>
                    </a:srgbClr>
                  </a:outerShdw>
                </a:effectLst>
                <a:latin typeface="Gill Sans MT" panose="020B0502020104020203" pitchFamily="34" charset="0"/>
              </a:rPr>
              <a:t>f</a:t>
            </a:r>
            <a:r>
              <a:rPr lang="fr-FR" sz="3600" b="1" dirty="0">
                <a:ln>
                  <a:solidFill>
                    <a:srgbClr val="241315"/>
                  </a:solidFill>
                </a:ln>
                <a:solidFill>
                  <a:schemeClr val="bg1"/>
                </a:solidFill>
                <a:latin typeface="Gill Sans MT" panose="020B0502020104020203" pitchFamily="34" charset="0"/>
              </a:rPr>
              <a:t>inancer les projets touristiques ?</a:t>
            </a:r>
          </a:p>
        </p:txBody>
      </p:sp>
      <p:sp>
        <p:nvSpPr>
          <p:cNvPr id="45" name="ZoneTexte 44">
            <a:extLst>
              <a:ext uri="{FF2B5EF4-FFF2-40B4-BE49-F238E27FC236}">
                <a16:creationId xmlns:a16="http://schemas.microsoft.com/office/drawing/2014/main" id="{E72AEDBC-8FDE-4209-B56B-5E845A9010EE}"/>
              </a:ext>
            </a:extLst>
          </p:cNvPr>
          <p:cNvSpPr txBox="1"/>
          <p:nvPr/>
        </p:nvSpPr>
        <p:spPr>
          <a:xfrm>
            <a:off x="0" y="2395397"/>
            <a:ext cx="12191999" cy="1938992"/>
          </a:xfrm>
          <a:prstGeom prst="rect">
            <a:avLst/>
          </a:prstGeom>
          <a:noFill/>
        </p:spPr>
        <p:txBody>
          <a:bodyPr wrap="square" rtlCol="0">
            <a:spAutoFit/>
          </a:bodyPr>
          <a:lstStyle/>
          <a:p>
            <a:pPr algn="ctr"/>
            <a:r>
              <a:rPr lang="fr-FR" sz="3200" dirty="0">
                <a:latin typeface="Franklin Gothic Demi" panose="020B0703020102020204" pitchFamily="34" charset="0"/>
              </a:rPr>
              <a:t>TAXE DE SÉJOUR : QUELLES NOUVEAUTES EN 2019 ?</a:t>
            </a:r>
          </a:p>
          <a:p>
            <a:pPr algn="ctr"/>
            <a:endParaRPr lang="fr-FR" sz="3200" u="sng" dirty="0">
              <a:solidFill>
                <a:srgbClr val="3A2B2D"/>
              </a:solidFill>
            </a:endParaRPr>
          </a:p>
          <a:p>
            <a:pPr algn="ctr"/>
            <a:r>
              <a:rPr lang="fr-FR" sz="3600" dirty="0">
                <a:solidFill>
                  <a:schemeClr val="bg1"/>
                </a:solidFill>
                <a:latin typeface="Yu Gothic" panose="020B0400000000000000" pitchFamily="34" charset="-128"/>
                <a:ea typeface="Yu Gothic" panose="020B0400000000000000" pitchFamily="34" charset="-128"/>
                <a:cs typeface="Leelawadee UI" panose="020B0502040204020203" pitchFamily="34" charset="-34"/>
              </a:rPr>
              <a:t>Elie HEITZ</a:t>
            </a:r>
          </a:p>
          <a:p>
            <a:pPr algn="ctr"/>
            <a:r>
              <a:rPr lang="fr-FR" sz="2000" dirty="0">
                <a:solidFill>
                  <a:schemeClr val="bg1"/>
                </a:solidFill>
                <a:latin typeface="Eras Light ITC" panose="020B0402030504020804" pitchFamily="34" charset="0"/>
                <a:cs typeface="Calibri" panose="020F0502020204030204" pitchFamily="34" charset="0"/>
              </a:rPr>
              <a:t>Adjoint au chef du bureau, Bureau de la Fiscalité locale de la DGCL</a:t>
            </a:r>
          </a:p>
        </p:txBody>
      </p:sp>
      <p:sp>
        <p:nvSpPr>
          <p:cNvPr id="7" name="Triangle rectangle 6">
            <a:extLst>
              <a:ext uri="{FF2B5EF4-FFF2-40B4-BE49-F238E27FC236}">
                <a16:creationId xmlns:a16="http://schemas.microsoft.com/office/drawing/2014/main" id="{AFB8777E-6579-4508-BC3E-B34B51CC9314}"/>
              </a:ext>
            </a:extLst>
          </p:cNvPr>
          <p:cNvSpPr/>
          <p:nvPr/>
        </p:nvSpPr>
        <p:spPr>
          <a:xfrm>
            <a:off x="-1" y="4439920"/>
            <a:ext cx="13644881" cy="2418080"/>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2735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6F86A68-1849-47FF-8795-CEBCC192EE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8289" b="38151"/>
          <a:stretch/>
        </p:blipFill>
        <p:spPr>
          <a:xfrm>
            <a:off x="0" y="0"/>
            <a:ext cx="12192000" cy="1914953"/>
          </a:xfrm>
          <a:prstGeom prst="rect">
            <a:avLst/>
          </a:prstGeom>
        </p:spPr>
      </p:pic>
      <p:sp>
        <p:nvSpPr>
          <p:cNvPr id="29" name="Rectangle 28">
            <a:extLst>
              <a:ext uri="{FF2B5EF4-FFF2-40B4-BE49-F238E27FC236}">
                <a16:creationId xmlns:a16="http://schemas.microsoft.com/office/drawing/2014/main" id="{6282F5F8-768F-4EF9-9397-DF7CB518CEB3}"/>
              </a:ext>
            </a:extLst>
          </p:cNvPr>
          <p:cNvSpPr/>
          <p:nvPr/>
        </p:nvSpPr>
        <p:spPr>
          <a:xfrm>
            <a:off x="0" y="1914953"/>
            <a:ext cx="12192000" cy="4943047"/>
          </a:xfrm>
          <a:prstGeom prst="rect">
            <a:avLst/>
          </a:prstGeom>
          <a:solidFill>
            <a:srgbClr val="1D93D2">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Rectangle : coins arrondis 42">
            <a:extLst>
              <a:ext uri="{FF2B5EF4-FFF2-40B4-BE49-F238E27FC236}">
                <a16:creationId xmlns:a16="http://schemas.microsoft.com/office/drawing/2014/main" id="{D6A70694-4B1F-496A-ADB5-08754EDDE91E}"/>
              </a:ext>
            </a:extLst>
          </p:cNvPr>
          <p:cNvSpPr/>
          <p:nvPr/>
        </p:nvSpPr>
        <p:spPr>
          <a:xfrm>
            <a:off x="811022" y="73504"/>
            <a:ext cx="10481091" cy="1756800"/>
          </a:xfrm>
          <a:prstGeom prst="roundRect">
            <a:avLst/>
          </a:prstGeom>
          <a:solidFill>
            <a:srgbClr val="1D1F2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Rectangle 41">
            <a:extLst>
              <a:ext uri="{FF2B5EF4-FFF2-40B4-BE49-F238E27FC236}">
                <a16:creationId xmlns:a16="http://schemas.microsoft.com/office/drawing/2014/main" id="{A5AE8685-8977-45AC-A18C-A949CC3002BF}"/>
              </a:ext>
            </a:extLst>
          </p:cNvPr>
          <p:cNvSpPr/>
          <p:nvPr/>
        </p:nvSpPr>
        <p:spPr>
          <a:xfrm>
            <a:off x="667573" y="-232767"/>
            <a:ext cx="10856854" cy="2221224"/>
          </a:xfrm>
          <a:prstGeom prst="rect">
            <a:avLst/>
          </a:prstGeom>
          <a:noFill/>
          <a:ln cmpd="sng">
            <a:noFill/>
            <a:prstDash val="sysDash"/>
          </a:ln>
          <a:effectLst>
            <a:softEdge rad="0"/>
          </a:effectLst>
          <a:scene3d>
            <a:camera prst="orthographicFront"/>
            <a:lightRig rig="brightRoom" dir="t"/>
          </a:scene3d>
          <a:sp3d prstMaterial="powder"/>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3600" b="1" dirty="0">
                <a:ln>
                  <a:solidFill>
                    <a:srgbClr val="241315"/>
                  </a:solidFill>
                </a:ln>
                <a:solidFill>
                  <a:schemeClr val="bg1"/>
                </a:solidFill>
                <a:latin typeface="Gill Sans MT" panose="020B0502020104020203" pitchFamily="34" charset="0"/>
              </a:rPr>
              <a:t>Le tourisme de demain se construit aujourd’hui</a:t>
            </a:r>
          </a:p>
        </p:txBody>
      </p:sp>
      <p:sp>
        <p:nvSpPr>
          <p:cNvPr id="45" name="ZoneTexte 44">
            <a:extLst>
              <a:ext uri="{FF2B5EF4-FFF2-40B4-BE49-F238E27FC236}">
                <a16:creationId xmlns:a16="http://schemas.microsoft.com/office/drawing/2014/main" id="{E72AEDBC-8FDE-4209-B56B-5E845A9010EE}"/>
              </a:ext>
            </a:extLst>
          </p:cNvPr>
          <p:cNvSpPr txBox="1"/>
          <p:nvPr/>
        </p:nvSpPr>
        <p:spPr>
          <a:xfrm>
            <a:off x="0" y="2395397"/>
            <a:ext cx="12191999" cy="1938992"/>
          </a:xfrm>
          <a:prstGeom prst="rect">
            <a:avLst/>
          </a:prstGeom>
          <a:noFill/>
        </p:spPr>
        <p:txBody>
          <a:bodyPr wrap="square" rtlCol="0">
            <a:spAutoFit/>
          </a:bodyPr>
          <a:lstStyle/>
          <a:p>
            <a:pPr algn="ctr"/>
            <a:r>
              <a:rPr lang="fr-FR" sz="3200" dirty="0">
                <a:latin typeface="Franklin Gothic Demi" panose="020B0703020102020204" pitchFamily="34" charset="0"/>
              </a:rPr>
              <a:t>INTRODUCTION</a:t>
            </a:r>
          </a:p>
          <a:p>
            <a:pPr algn="ctr"/>
            <a:endParaRPr lang="fr-FR" sz="3200" u="sng" dirty="0">
              <a:solidFill>
                <a:srgbClr val="3A2B2D"/>
              </a:solidFill>
            </a:endParaRPr>
          </a:p>
          <a:p>
            <a:pPr algn="ctr"/>
            <a:r>
              <a:rPr lang="fr-FR" sz="3600" dirty="0">
                <a:solidFill>
                  <a:schemeClr val="bg1"/>
                </a:solidFill>
                <a:latin typeface="Yu Gothic" panose="020B0400000000000000" pitchFamily="34" charset="-128"/>
                <a:ea typeface="Yu Gothic" panose="020B0400000000000000" pitchFamily="34" charset="-128"/>
                <a:cs typeface="Leelawadee UI" panose="020B0502040204020203" pitchFamily="34" charset="-34"/>
              </a:rPr>
              <a:t>Philippe SUEUR</a:t>
            </a:r>
          </a:p>
          <a:p>
            <a:pPr algn="ctr"/>
            <a:r>
              <a:rPr lang="fr-FR" sz="2000" dirty="0">
                <a:solidFill>
                  <a:schemeClr val="bg1"/>
                </a:solidFill>
                <a:latin typeface="Eras Light ITC" panose="020B0402030504020804" pitchFamily="34" charset="0"/>
                <a:cs typeface="Calibri" panose="020F0502020204030204" pitchFamily="34" charset="0"/>
              </a:rPr>
              <a:t>Président de l’ANETT</a:t>
            </a:r>
          </a:p>
        </p:txBody>
      </p:sp>
      <p:sp>
        <p:nvSpPr>
          <p:cNvPr id="7" name="Triangle rectangle 6">
            <a:extLst>
              <a:ext uri="{FF2B5EF4-FFF2-40B4-BE49-F238E27FC236}">
                <a16:creationId xmlns:a16="http://schemas.microsoft.com/office/drawing/2014/main" id="{2205AE5C-240F-44A8-8908-AA2F4A5218FB}"/>
              </a:ext>
            </a:extLst>
          </p:cNvPr>
          <p:cNvSpPr/>
          <p:nvPr/>
        </p:nvSpPr>
        <p:spPr>
          <a:xfrm>
            <a:off x="-1" y="4439920"/>
            <a:ext cx="13644881" cy="2418080"/>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117555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F31AF554-8B37-4A91-89CC-BB82C7BFC5A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34587" b="34017"/>
          <a:stretch/>
        </p:blipFill>
        <p:spPr>
          <a:xfrm>
            <a:off x="0" y="0"/>
            <a:ext cx="12192000" cy="1938992"/>
          </a:xfrm>
          <a:prstGeom prst="rect">
            <a:avLst/>
          </a:prstGeom>
        </p:spPr>
      </p:pic>
      <p:sp>
        <p:nvSpPr>
          <p:cNvPr id="29" name="Rectangle 28">
            <a:extLst>
              <a:ext uri="{FF2B5EF4-FFF2-40B4-BE49-F238E27FC236}">
                <a16:creationId xmlns:a16="http://schemas.microsoft.com/office/drawing/2014/main" id="{6282F5F8-768F-4EF9-9397-DF7CB518CEB3}"/>
              </a:ext>
            </a:extLst>
          </p:cNvPr>
          <p:cNvSpPr/>
          <p:nvPr/>
        </p:nvSpPr>
        <p:spPr>
          <a:xfrm>
            <a:off x="0" y="1935835"/>
            <a:ext cx="12192000" cy="4848661"/>
          </a:xfrm>
          <a:prstGeom prst="rect">
            <a:avLst/>
          </a:prstGeom>
          <a:solidFill>
            <a:srgbClr val="1D93D2">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Rectangle : coins arrondis 42">
            <a:extLst>
              <a:ext uri="{FF2B5EF4-FFF2-40B4-BE49-F238E27FC236}">
                <a16:creationId xmlns:a16="http://schemas.microsoft.com/office/drawing/2014/main" id="{D6A70694-4B1F-496A-ADB5-08754EDDE91E}"/>
              </a:ext>
            </a:extLst>
          </p:cNvPr>
          <p:cNvSpPr/>
          <p:nvPr/>
        </p:nvSpPr>
        <p:spPr>
          <a:xfrm>
            <a:off x="811022" y="73504"/>
            <a:ext cx="10481091" cy="1756800"/>
          </a:xfrm>
          <a:prstGeom prst="roundRect">
            <a:avLst/>
          </a:prstGeom>
          <a:solidFill>
            <a:srgbClr val="1D1F2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Rectangle 41">
            <a:extLst>
              <a:ext uri="{FF2B5EF4-FFF2-40B4-BE49-F238E27FC236}">
                <a16:creationId xmlns:a16="http://schemas.microsoft.com/office/drawing/2014/main" id="{A5AE8685-8977-45AC-A18C-A949CC3002BF}"/>
              </a:ext>
            </a:extLst>
          </p:cNvPr>
          <p:cNvSpPr/>
          <p:nvPr/>
        </p:nvSpPr>
        <p:spPr>
          <a:xfrm>
            <a:off x="667573" y="-232767"/>
            <a:ext cx="10856854" cy="2221224"/>
          </a:xfrm>
          <a:prstGeom prst="rect">
            <a:avLst/>
          </a:prstGeom>
          <a:noFill/>
          <a:ln cmpd="sng">
            <a:noFill/>
            <a:prstDash val="sysDash"/>
          </a:ln>
          <a:effectLst>
            <a:softEdge rad="0"/>
          </a:effectLst>
          <a:scene3d>
            <a:camera prst="orthographicFront"/>
            <a:lightRig rig="brightRoom" dir="t"/>
          </a:scene3d>
          <a:sp3d prstMaterial="powder"/>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3600" b="1" dirty="0">
                <a:ln>
                  <a:solidFill>
                    <a:srgbClr val="241315"/>
                  </a:solidFill>
                </a:ln>
                <a:solidFill>
                  <a:schemeClr val="bg1"/>
                </a:solidFill>
                <a:latin typeface="Gill Sans MT" panose="020B0502020104020203" pitchFamily="34" charset="0"/>
              </a:rPr>
              <a:t>Quelles opportunités pour financer les projets touristiques ?</a:t>
            </a:r>
          </a:p>
        </p:txBody>
      </p:sp>
      <p:sp>
        <p:nvSpPr>
          <p:cNvPr id="45" name="ZoneTexte 44">
            <a:extLst>
              <a:ext uri="{FF2B5EF4-FFF2-40B4-BE49-F238E27FC236}">
                <a16:creationId xmlns:a16="http://schemas.microsoft.com/office/drawing/2014/main" id="{E72AEDBC-8FDE-4209-B56B-5E845A9010EE}"/>
              </a:ext>
            </a:extLst>
          </p:cNvPr>
          <p:cNvSpPr txBox="1"/>
          <p:nvPr/>
        </p:nvSpPr>
        <p:spPr>
          <a:xfrm>
            <a:off x="0" y="2395397"/>
            <a:ext cx="12191999" cy="1938992"/>
          </a:xfrm>
          <a:prstGeom prst="rect">
            <a:avLst/>
          </a:prstGeom>
          <a:noFill/>
        </p:spPr>
        <p:txBody>
          <a:bodyPr wrap="square" rtlCol="0">
            <a:spAutoFit/>
          </a:bodyPr>
          <a:lstStyle/>
          <a:p>
            <a:pPr algn="ctr"/>
            <a:r>
              <a:rPr lang="fr-FR" sz="3200" dirty="0">
                <a:latin typeface="Franklin Gothic Demi" panose="020B0703020102020204" pitchFamily="34" charset="0"/>
              </a:rPr>
              <a:t>TAXE DE SÉJOUR : CONSEILS POUR DELIBERER</a:t>
            </a:r>
          </a:p>
          <a:p>
            <a:pPr algn="ctr"/>
            <a:endParaRPr lang="fr-FR" sz="3200" u="sng" dirty="0">
              <a:solidFill>
                <a:srgbClr val="3A2B2D"/>
              </a:solidFill>
            </a:endParaRPr>
          </a:p>
          <a:p>
            <a:pPr algn="ctr"/>
            <a:r>
              <a:rPr lang="fr-FR" sz="3600" dirty="0">
                <a:solidFill>
                  <a:schemeClr val="bg1"/>
                </a:solidFill>
                <a:latin typeface="Yu Gothic" panose="020B0400000000000000" pitchFamily="34" charset="-128"/>
                <a:ea typeface="Yu Gothic" panose="020B0400000000000000" pitchFamily="34" charset="-128"/>
                <a:cs typeface="Leelawadee UI" panose="020B0502040204020203" pitchFamily="34" charset="-34"/>
              </a:rPr>
              <a:t>Annie PORCHERON</a:t>
            </a:r>
          </a:p>
          <a:p>
            <a:pPr algn="ctr"/>
            <a:r>
              <a:rPr lang="fr-FR" sz="2000" dirty="0">
                <a:solidFill>
                  <a:schemeClr val="bg1"/>
                </a:solidFill>
                <a:latin typeface="Eras Light ITC" panose="020B0402030504020804" pitchFamily="34" charset="0"/>
                <a:cs typeface="Calibri" panose="020F0502020204030204" pitchFamily="34" charset="0"/>
              </a:rPr>
              <a:t>Rédactrice, DGCL</a:t>
            </a:r>
          </a:p>
        </p:txBody>
      </p:sp>
      <p:sp>
        <p:nvSpPr>
          <p:cNvPr id="7" name="Triangle rectangle 6">
            <a:extLst>
              <a:ext uri="{FF2B5EF4-FFF2-40B4-BE49-F238E27FC236}">
                <a16:creationId xmlns:a16="http://schemas.microsoft.com/office/drawing/2014/main" id="{9B0CFAA2-B9F3-4953-B899-FECC7F248072}"/>
              </a:ext>
            </a:extLst>
          </p:cNvPr>
          <p:cNvSpPr/>
          <p:nvPr/>
        </p:nvSpPr>
        <p:spPr>
          <a:xfrm>
            <a:off x="-1" y="4439920"/>
            <a:ext cx="13644881" cy="2418080"/>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74500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t="-2000" b="-2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567608" y="2348880"/>
            <a:ext cx="8100392" cy="3601070"/>
          </a:xfrm>
        </p:spPr>
        <p:txBody>
          <a:bodyPr/>
          <a:lstStyle/>
          <a:p>
            <a:pPr eaLnBrk="1" hangingPunct="1">
              <a:defRPr/>
            </a:pPr>
            <a:r>
              <a:rPr lang="fr-FR" sz="2800" b="1" dirty="0">
                <a:solidFill>
                  <a:srgbClr val="FF0000"/>
                </a:solidFill>
                <a:effectLst>
                  <a:outerShdw blurRad="38100" dist="38100" dir="2700000" algn="tl">
                    <a:srgbClr val="C0C0C0"/>
                  </a:outerShdw>
                </a:effectLst>
              </a:rPr>
              <a:t>Les délibérations adoptées par les communes </a:t>
            </a:r>
            <a:br>
              <a:rPr lang="fr-FR" sz="2800" b="1" dirty="0">
                <a:solidFill>
                  <a:srgbClr val="FF0000"/>
                </a:solidFill>
                <a:effectLst>
                  <a:outerShdw blurRad="38100" dist="38100" dir="2700000" algn="tl">
                    <a:srgbClr val="C0C0C0"/>
                  </a:outerShdw>
                </a:effectLst>
              </a:rPr>
            </a:br>
            <a:r>
              <a:rPr lang="fr-FR" sz="2800" b="1" dirty="0">
                <a:solidFill>
                  <a:srgbClr val="FF0000"/>
                </a:solidFill>
                <a:effectLst>
                  <a:outerShdw blurRad="38100" dist="38100" dir="2700000" algn="tl">
                    <a:srgbClr val="C0C0C0"/>
                  </a:outerShdw>
                </a:effectLst>
              </a:rPr>
              <a:t>et les EPCI en matière de taxes de séjour</a:t>
            </a:r>
            <a:br>
              <a:rPr lang="fr-FR" sz="2800" b="1" dirty="0">
                <a:solidFill>
                  <a:srgbClr val="FF0000"/>
                </a:solidFill>
                <a:effectLst>
                  <a:outerShdw blurRad="38100" dist="38100" dir="2700000" algn="tl">
                    <a:srgbClr val="C0C0C0"/>
                  </a:outerShdw>
                </a:effectLst>
              </a:rPr>
            </a:br>
            <a:br>
              <a:rPr lang="fr-FR" sz="2800" b="1" dirty="0">
                <a:solidFill>
                  <a:srgbClr val="FF0000"/>
                </a:solidFill>
                <a:effectLst>
                  <a:outerShdw blurRad="38100" dist="38100" dir="2700000" algn="tl">
                    <a:srgbClr val="C0C0C0"/>
                  </a:outerShdw>
                </a:effectLst>
              </a:rPr>
            </a:br>
            <a:br>
              <a:rPr lang="fr-FR" sz="3600" b="1" dirty="0"/>
            </a:br>
            <a:r>
              <a:rPr lang="fr-FR" sz="2400" b="1" i="1" dirty="0">
                <a:solidFill>
                  <a:schemeClr val="tx1">
                    <a:lumMod val="85000"/>
                    <a:lumOff val="15000"/>
                  </a:schemeClr>
                </a:solidFill>
                <a:effectLst>
                  <a:outerShdw blurRad="38100" dist="38100" dir="2700000" algn="tl">
                    <a:srgbClr val="C0C0C0"/>
                  </a:outerShdw>
                </a:effectLst>
              </a:rPr>
              <a:t>Congrès de l’ANETT – vendredi 17 mai 2019</a:t>
            </a:r>
            <a:endParaRPr lang="fr-FR" sz="5400" b="1" i="1" dirty="0">
              <a:solidFill>
                <a:schemeClr val="tx1">
                  <a:lumMod val="85000"/>
                  <a:lumOff val="15000"/>
                </a:schemeClr>
              </a:solidFill>
              <a:effectLst>
                <a:outerShdw blurRad="38100" dist="38100" dir="2700000" algn="tl">
                  <a:srgbClr val="C0C0C0"/>
                </a:outerShdw>
              </a:effectLst>
            </a:endParaRPr>
          </a:p>
        </p:txBody>
      </p:sp>
      <p:sp>
        <p:nvSpPr>
          <p:cNvPr id="2051" name="Rectangle 6"/>
          <p:cNvSpPr>
            <a:spLocks noChangeArrowheads="1"/>
          </p:cNvSpPr>
          <p:nvPr/>
        </p:nvSpPr>
        <p:spPr bwMode="auto">
          <a:xfrm>
            <a:off x="2639616" y="6396038"/>
            <a:ext cx="8028384" cy="369332"/>
          </a:xfrm>
          <a:prstGeom prst="rect">
            <a:avLst/>
          </a:prstGeom>
          <a:noFill/>
          <a:ln w="9525" cap="sq">
            <a:noFill/>
            <a:miter lim="800000"/>
            <a:headEnd/>
            <a:tailEnd/>
          </a:ln>
        </p:spPr>
        <p:txBody>
          <a:bodyPr wrap="square">
            <a:spAutoFit/>
          </a:bodyPr>
          <a:lstStyle/>
          <a:p>
            <a:pPr algn="ctr" eaLnBrk="0" fontAlgn="base" hangingPunct="0">
              <a:spcBef>
                <a:spcPct val="20000"/>
              </a:spcBef>
              <a:spcAft>
                <a:spcPct val="0"/>
              </a:spcAft>
              <a:buClr>
                <a:srgbClr val="009999"/>
              </a:buClr>
              <a:buSzPct val="50000"/>
            </a:pPr>
            <a:r>
              <a:rPr kumimoji="1" lang="fr-FR" b="1" dirty="0">
                <a:solidFill>
                  <a:srgbClr val="003399"/>
                </a:solidFill>
                <a:latin typeface="Times New Roman" pitchFamily="18" charset="0"/>
                <a:cs typeface="Arial" pitchFamily="34" charset="0"/>
              </a:rPr>
              <a:t>Direction Générale des Collectivités Locales  </a:t>
            </a:r>
            <a:endParaRPr kumimoji="1" lang="fr-FR" sz="2400" b="1" dirty="0">
              <a:solidFill>
                <a:srgbClr val="000000"/>
              </a:solidFill>
              <a:latin typeface="Times New Roman" pitchFamily="18" charset="0"/>
              <a:cs typeface="Arial"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fr-FR" sz="2800" dirty="0">
                <a:solidFill>
                  <a:schemeClr val="accent2">
                    <a:lumMod val="75000"/>
                  </a:schemeClr>
                </a:solidFill>
              </a:rPr>
              <a:t>Le contexte</a:t>
            </a:r>
            <a:endParaRPr lang="fr-FR" dirty="0">
              <a:solidFill>
                <a:schemeClr val="accent2">
                  <a:lumMod val="75000"/>
                </a:schemeClr>
              </a:solidFill>
            </a:endParaRPr>
          </a:p>
        </p:txBody>
      </p:sp>
      <p:sp>
        <p:nvSpPr>
          <p:cNvPr id="3" name="Espace réservé du contenu 2"/>
          <p:cNvSpPr>
            <a:spLocks noGrp="1"/>
          </p:cNvSpPr>
          <p:nvPr>
            <p:ph idx="1"/>
          </p:nvPr>
        </p:nvSpPr>
        <p:spPr>
          <a:xfrm>
            <a:off x="2495600" y="1700808"/>
            <a:ext cx="7848872" cy="4824536"/>
          </a:xfrm>
        </p:spPr>
        <p:txBody>
          <a:bodyPr/>
          <a:lstStyle/>
          <a:p>
            <a:pPr algn="just">
              <a:buBlip>
                <a:blip r:embed="rId3"/>
              </a:buBlip>
            </a:pPr>
            <a:r>
              <a:rPr lang="fr-FR" sz="2800" dirty="0"/>
              <a:t>Recensement des délibérations 2018 ayant vocation à s’appliquer au 1</a:t>
            </a:r>
            <a:r>
              <a:rPr lang="fr-FR" sz="2800" baseline="30000" dirty="0"/>
              <a:t>er</a:t>
            </a:r>
            <a:r>
              <a:rPr lang="fr-FR" sz="2800" dirty="0"/>
              <a:t> janvier  2019</a:t>
            </a:r>
          </a:p>
          <a:p>
            <a:pPr algn="just">
              <a:buNone/>
            </a:pPr>
            <a:endParaRPr lang="fr-FR" sz="2800" dirty="0"/>
          </a:p>
          <a:p>
            <a:pPr algn="just">
              <a:buBlip>
                <a:blip r:embed="rId3"/>
              </a:buBlip>
            </a:pPr>
            <a:r>
              <a:rPr lang="fr-FR" sz="2800" dirty="0"/>
              <a:t>1 335 délibérations reçues à la DGCL sur les 2 200 relatives à la taxe de séjour</a:t>
            </a:r>
          </a:p>
          <a:p>
            <a:pPr algn="just">
              <a:buNone/>
            </a:pPr>
            <a:endParaRPr lang="fr-FR" sz="2800" dirty="0"/>
          </a:p>
          <a:p>
            <a:pPr algn="just">
              <a:buBlip>
                <a:blip r:embed="rId3"/>
              </a:buBlip>
            </a:pPr>
            <a:r>
              <a:rPr lang="fr-FR" sz="2800" dirty="0"/>
              <a:t>2 délibérations sur 3 parfaitement conformes. Les autres présentaient au moins une imperfection ou une irrégularité</a:t>
            </a:r>
          </a:p>
          <a:p>
            <a:pPr algn="just">
              <a:buBlip>
                <a:blip r:embed="rId3"/>
              </a:buBlip>
            </a:pPr>
            <a:endParaRPr lang="fr-FR" dirty="0"/>
          </a:p>
          <a:p>
            <a:pPr algn="just">
              <a:buNone/>
            </a:pPr>
            <a:endParaRPr lang="fr-FR" sz="1600" dirty="0"/>
          </a:p>
        </p:txBody>
      </p:sp>
      <p:sp>
        <p:nvSpPr>
          <p:cNvPr id="6" name="Text Box 27"/>
          <p:cNvSpPr txBox="1">
            <a:spLocks noChangeArrowheads="1"/>
          </p:cNvSpPr>
          <p:nvPr/>
        </p:nvSpPr>
        <p:spPr bwMode="auto">
          <a:xfrm>
            <a:off x="11419114" y="6296744"/>
            <a:ext cx="533400" cy="457200"/>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fr-FR" sz="2400" dirty="0">
                <a:solidFill>
                  <a:srgbClr val="333399"/>
                </a:solidFill>
                <a:latin typeface="Times New Roman" pitchFamily="18" charset="0"/>
                <a:cs typeface="Arial" pitchFamily="34" charset="0"/>
              </a:rPr>
              <a:t>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fr-FR" sz="2800" dirty="0">
                <a:solidFill>
                  <a:schemeClr val="accent2">
                    <a:lumMod val="75000"/>
                  </a:schemeClr>
                </a:solidFill>
              </a:rPr>
              <a:t>Les risques liés à l’existence d’irrégularités</a:t>
            </a:r>
            <a:endParaRPr lang="fr-FR" dirty="0">
              <a:solidFill>
                <a:schemeClr val="accent2">
                  <a:lumMod val="75000"/>
                </a:schemeClr>
              </a:solidFill>
            </a:endParaRPr>
          </a:p>
        </p:txBody>
      </p:sp>
      <p:sp>
        <p:nvSpPr>
          <p:cNvPr id="3" name="Espace réservé du contenu 2"/>
          <p:cNvSpPr>
            <a:spLocks noGrp="1"/>
          </p:cNvSpPr>
          <p:nvPr>
            <p:ph idx="1"/>
          </p:nvPr>
        </p:nvSpPr>
        <p:spPr>
          <a:xfrm>
            <a:off x="2495600" y="1844825"/>
            <a:ext cx="7992888" cy="4525963"/>
          </a:xfrm>
        </p:spPr>
        <p:txBody>
          <a:bodyPr/>
          <a:lstStyle/>
          <a:p>
            <a:pPr>
              <a:buBlip>
                <a:blip r:embed="rId3"/>
              </a:buBlip>
            </a:pPr>
            <a:r>
              <a:rPr lang="fr-FR" dirty="0"/>
              <a:t>Perte potentielle de produit perçu/collecté</a:t>
            </a:r>
          </a:p>
          <a:p>
            <a:pPr algn="just">
              <a:buNone/>
            </a:pPr>
            <a:endParaRPr lang="fr-FR" dirty="0"/>
          </a:p>
          <a:p>
            <a:pPr algn="just">
              <a:buBlip>
                <a:blip r:embed="rId3"/>
              </a:buBlip>
            </a:pPr>
            <a:r>
              <a:rPr lang="fr-FR" dirty="0"/>
              <a:t>Risque contentieux pendant toute la durée de la saison</a:t>
            </a:r>
          </a:p>
          <a:p>
            <a:pPr algn="just">
              <a:buNone/>
            </a:pPr>
            <a:endParaRPr lang="fr-FR" dirty="0"/>
          </a:p>
          <a:p>
            <a:pPr algn="just">
              <a:buBlip>
                <a:blip r:embed="rId3"/>
              </a:buBlip>
            </a:pPr>
            <a:r>
              <a:rPr lang="fr-FR" dirty="0"/>
              <a:t>Perception de la taxe de séjour fragilisée sur certains types d’hébergements</a:t>
            </a:r>
            <a:endParaRPr lang="fr-FR" dirty="0">
              <a:solidFill>
                <a:srgbClr val="FF0000"/>
              </a:solidFill>
            </a:endParaRPr>
          </a:p>
          <a:p>
            <a:pPr algn="just">
              <a:buFont typeface="Arial" pitchFamily="34" charset="0"/>
              <a:buChar char="•"/>
            </a:pPr>
            <a:endParaRPr lang="fr-FR" sz="2000" u="sng" dirty="0">
              <a:solidFill>
                <a:srgbClr val="FF0000"/>
              </a:solidFill>
            </a:endParaRPr>
          </a:p>
          <a:p>
            <a:pPr algn="just">
              <a:buNone/>
            </a:pPr>
            <a:endParaRPr lang="fr-FR" sz="1800" u="sng" dirty="0"/>
          </a:p>
        </p:txBody>
      </p:sp>
      <p:sp>
        <p:nvSpPr>
          <p:cNvPr id="6" name="Text Box 27"/>
          <p:cNvSpPr txBox="1">
            <a:spLocks noChangeArrowheads="1"/>
          </p:cNvSpPr>
          <p:nvPr/>
        </p:nvSpPr>
        <p:spPr bwMode="auto">
          <a:xfrm>
            <a:off x="11419114" y="6260275"/>
            <a:ext cx="533400" cy="457200"/>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fr-FR" sz="2400" dirty="0">
                <a:solidFill>
                  <a:srgbClr val="333399"/>
                </a:solidFill>
                <a:latin typeface="Times New Roman" pitchFamily="18" charset="0"/>
                <a:cs typeface="Arial" pitchFamily="34" charset="0"/>
              </a:rPr>
              <a:t>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fr-FR" sz="2800" dirty="0">
                <a:solidFill>
                  <a:schemeClr val="accent2">
                    <a:lumMod val="75000"/>
                  </a:schemeClr>
                </a:solidFill>
              </a:rPr>
              <a:t>Les irrégularités constatées</a:t>
            </a:r>
            <a:endParaRPr lang="fr-FR" dirty="0">
              <a:solidFill>
                <a:schemeClr val="accent2">
                  <a:lumMod val="75000"/>
                </a:schemeClr>
              </a:solidFill>
            </a:endParaRPr>
          </a:p>
        </p:txBody>
      </p:sp>
      <p:sp>
        <p:nvSpPr>
          <p:cNvPr id="3" name="Espace réservé du contenu 2"/>
          <p:cNvSpPr>
            <a:spLocks noGrp="1"/>
          </p:cNvSpPr>
          <p:nvPr>
            <p:ph idx="1"/>
          </p:nvPr>
        </p:nvSpPr>
        <p:spPr>
          <a:xfrm>
            <a:off x="2639616" y="1484785"/>
            <a:ext cx="8028384" cy="4525963"/>
          </a:xfrm>
        </p:spPr>
        <p:txBody>
          <a:bodyPr/>
          <a:lstStyle/>
          <a:p>
            <a:pPr algn="just">
              <a:buBlip>
                <a:blip r:embed="rId3"/>
              </a:buBlip>
              <a:tabLst>
                <a:tab pos="7620000" algn="r"/>
              </a:tabLst>
            </a:pPr>
            <a:r>
              <a:rPr lang="fr-FR" u="sng" dirty="0"/>
              <a:t>1</a:t>
            </a:r>
            <a:r>
              <a:rPr lang="fr-FR" u="sng" baseline="30000" dirty="0"/>
              <a:t>er</a:t>
            </a:r>
            <a:r>
              <a:rPr lang="fr-FR" u="sng" dirty="0"/>
              <a:t> cas :</a:t>
            </a:r>
            <a:r>
              <a:rPr lang="fr-FR" dirty="0"/>
              <a:t> </a:t>
            </a:r>
            <a:r>
              <a:rPr lang="fr-FR" sz="2800" dirty="0"/>
              <a:t>	</a:t>
            </a:r>
            <a:r>
              <a:rPr lang="fr-FR" sz="2000" dirty="0"/>
              <a:t>44 % des irrégularités/imperfections constatées</a:t>
            </a:r>
            <a:endParaRPr lang="fr-FR" sz="2400" dirty="0"/>
          </a:p>
          <a:p>
            <a:pPr algn="ctr">
              <a:buNone/>
            </a:pPr>
            <a:r>
              <a:rPr lang="fr-FR" sz="2800" b="1" dirty="0"/>
              <a:t>Hébergements en attente de classement ou sans classement : </a:t>
            </a:r>
          </a:p>
          <a:p>
            <a:pPr algn="ctr">
              <a:buNone/>
            </a:pPr>
            <a:r>
              <a:rPr lang="fr-FR" sz="2800" b="1" dirty="0"/>
              <a:t>omission du taux, application d’un tarif, mauvais plafond</a:t>
            </a:r>
          </a:p>
          <a:p>
            <a:pPr algn="ctr">
              <a:buNone/>
            </a:pPr>
            <a:endParaRPr lang="fr-FR" sz="1600" dirty="0"/>
          </a:p>
          <a:p>
            <a:pPr algn="just">
              <a:buNone/>
            </a:pPr>
            <a:r>
              <a:rPr lang="fr-FR" sz="2000" u="sng" dirty="0"/>
              <a:t>Règles applicables :</a:t>
            </a:r>
            <a:r>
              <a:rPr lang="fr-FR" sz="2000" dirty="0"/>
              <a:t> </a:t>
            </a:r>
          </a:p>
          <a:p>
            <a:pPr algn="just">
              <a:buFont typeface="Arial" pitchFamily="34" charset="0"/>
              <a:buChar char="•"/>
            </a:pPr>
            <a:r>
              <a:rPr lang="fr-FR" sz="2000" dirty="0"/>
              <a:t>Hébergements en attente de classement ou sans classement : adoption d’un taux compris entre 1 % et 5 %</a:t>
            </a:r>
          </a:p>
          <a:p>
            <a:pPr algn="just">
              <a:buFont typeface="Arial" pitchFamily="34" charset="0"/>
              <a:buChar char="•"/>
            </a:pPr>
            <a:r>
              <a:rPr lang="fr-FR" sz="2000" dirty="0"/>
              <a:t>Disposition transitoire pour 2019 : application par défaut du taux de 1 % en l’absence de taux adopté avant le 1</a:t>
            </a:r>
            <a:r>
              <a:rPr lang="fr-FR" sz="2000" baseline="30000" dirty="0"/>
              <a:t>er</a:t>
            </a:r>
            <a:r>
              <a:rPr lang="fr-FR" sz="2000" dirty="0"/>
              <a:t> octobre 2018</a:t>
            </a:r>
          </a:p>
          <a:p>
            <a:pPr algn="just">
              <a:buFont typeface="Arial" pitchFamily="34" charset="0"/>
              <a:buChar char="•"/>
            </a:pPr>
            <a:endParaRPr lang="fr-FR" sz="2400" u="sng" dirty="0"/>
          </a:p>
          <a:p>
            <a:pPr algn="just">
              <a:buNone/>
            </a:pPr>
            <a:endParaRPr lang="fr-FR" sz="2000" u="sng" dirty="0"/>
          </a:p>
        </p:txBody>
      </p:sp>
      <p:sp>
        <p:nvSpPr>
          <p:cNvPr id="6" name="Text Box 27"/>
          <p:cNvSpPr txBox="1">
            <a:spLocks noChangeArrowheads="1"/>
          </p:cNvSpPr>
          <p:nvPr/>
        </p:nvSpPr>
        <p:spPr bwMode="auto">
          <a:xfrm>
            <a:off x="11430990" y="6248400"/>
            <a:ext cx="533400" cy="457200"/>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fr-FR" sz="2400" dirty="0">
                <a:solidFill>
                  <a:srgbClr val="333399"/>
                </a:solidFill>
                <a:latin typeface="Times New Roman" pitchFamily="18" charset="0"/>
                <a:cs typeface="Arial" pitchFamily="34" charset="0"/>
              </a:rPr>
              <a:t>4</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fr-FR" sz="2800" dirty="0">
                <a:solidFill>
                  <a:schemeClr val="accent2">
                    <a:lumMod val="75000"/>
                  </a:schemeClr>
                </a:solidFill>
              </a:rPr>
              <a:t>Les irrégularités constatées</a:t>
            </a:r>
            <a:endParaRPr lang="fr-FR" dirty="0">
              <a:solidFill>
                <a:schemeClr val="accent2">
                  <a:lumMod val="75000"/>
                </a:schemeClr>
              </a:solidFill>
            </a:endParaRPr>
          </a:p>
        </p:txBody>
      </p:sp>
      <p:sp>
        <p:nvSpPr>
          <p:cNvPr id="3" name="Espace réservé du contenu 2"/>
          <p:cNvSpPr>
            <a:spLocks noGrp="1"/>
          </p:cNvSpPr>
          <p:nvPr>
            <p:ph idx="1"/>
          </p:nvPr>
        </p:nvSpPr>
        <p:spPr>
          <a:xfrm>
            <a:off x="2639616" y="1600201"/>
            <a:ext cx="7848872" cy="4525963"/>
          </a:xfrm>
        </p:spPr>
        <p:txBody>
          <a:bodyPr/>
          <a:lstStyle/>
          <a:p>
            <a:pPr algn="just">
              <a:buBlip>
                <a:blip r:embed="rId3"/>
              </a:buBlip>
              <a:tabLst>
                <a:tab pos="7620000" algn="r"/>
              </a:tabLst>
            </a:pPr>
            <a:r>
              <a:rPr lang="fr-FR" sz="2800" u="sng" dirty="0"/>
              <a:t>2</a:t>
            </a:r>
            <a:r>
              <a:rPr lang="fr-FR" sz="2800" u="sng" baseline="30000" dirty="0"/>
              <a:t>ème</a:t>
            </a:r>
            <a:r>
              <a:rPr lang="fr-FR" sz="2800" u="sng" dirty="0"/>
              <a:t> cas :</a:t>
            </a:r>
            <a:r>
              <a:rPr lang="fr-FR" sz="2800" dirty="0"/>
              <a:t> 	</a:t>
            </a:r>
            <a:r>
              <a:rPr lang="fr-FR" sz="2000" dirty="0"/>
              <a:t>28 % des irrégularités/imperfections constatées</a:t>
            </a:r>
            <a:endParaRPr lang="fr-FR" sz="2400" dirty="0"/>
          </a:p>
          <a:p>
            <a:pPr algn="ctr">
              <a:buNone/>
            </a:pPr>
            <a:endParaRPr lang="fr-FR" sz="2400" b="1" dirty="0"/>
          </a:p>
          <a:p>
            <a:pPr algn="ctr">
              <a:buNone/>
            </a:pPr>
            <a:r>
              <a:rPr lang="fr-FR" sz="2800" b="1" dirty="0"/>
              <a:t>   Les tarifs adoptés pour les hébergements classés au sens du code du tourisme ne respectent pas les barèmes fixés par le législateur</a:t>
            </a:r>
          </a:p>
          <a:p>
            <a:pPr algn="just">
              <a:buNone/>
            </a:pPr>
            <a:endParaRPr lang="fr-FR" sz="1600" dirty="0"/>
          </a:p>
          <a:p>
            <a:pPr algn="just">
              <a:buNone/>
            </a:pPr>
            <a:endParaRPr lang="fr-FR" sz="1600" dirty="0"/>
          </a:p>
          <a:p>
            <a:pPr algn="just">
              <a:buNone/>
            </a:pPr>
            <a:r>
              <a:rPr lang="fr-FR" sz="2000" u="sng" dirty="0"/>
              <a:t>Règles applicables :</a:t>
            </a:r>
            <a:r>
              <a:rPr lang="fr-FR" sz="2000" dirty="0"/>
              <a:t> (cf. CGCT – art. L. 2333-30 et L. 2333-41) :</a:t>
            </a:r>
          </a:p>
          <a:p>
            <a:pPr algn="just">
              <a:buFont typeface="Arial" pitchFamily="34" charset="0"/>
              <a:buChar char="•"/>
            </a:pPr>
            <a:r>
              <a:rPr lang="fr-FR" sz="2000" dirty="0"/>
              <a:t>Adoption d’un tarif par catégorie d’hébergement</a:t>
            </a:r>
          </a:p>
          <a:p>
            <a:pPr algn="just">
              <a:buFont typeface="Arial" pitchFamily="34" charset="0"/>
              <a:buChar char="•"/>
            </a:pPr>
            <a:r>
              <a:rPr lang="fr-FR" sz="2000" dirty="0"/>
              <a:t>Tarif compris dans la fourchette tarifaire légale.</a:t>
            </a:r>
          </a:p>
          <a:p>
            <a:pPr algn="just">
              <a:buNone/>
            </a:pPr>
            <a:endParaRPr lang="fr-FR" sz="2000" u="sng" dirty="0"/>
          </a:p>
        </p:txBody>
      </p:sp>
      <p:sp>
        <p:nvSpPr>
          <p:cNvPr id="6" name="Text Box 27"/>
          <p:cNvSpPr txBox="1">
            <a:spLocks noChangeArrowheads="1"/>
          </p:cNvSpPr>
          <p:nvPr/>
        </p:nvSpPr>
        <p:spPr bwMode="auto">
          <a:xfrm>
            <a:off x="11410703" y="6248400"/>
            <a:ext cx="533400" cy="461665"/>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pPr>
            <a:r>
              <a:rPr lang="fr-FR" sz="2400" dirty="0">
                <a:solidFill>
                  <a:srgbClr val="333399"/>
                </a:solidFill>
                <a:latin typeface="Times New Roman" pitchFamily="18" charset="0"/>
                <a:cs typeface="Arial" pitchFamily="34" charset="0"/>
              </a:rPr>
              <a:t>5</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fr-FR" sz="2800" dirty="0">
                <a:solidFill>
                  <a:schemeClr val="accent2">
                    <a:lumMod val="75000"/>
                  </a:schemeClr>
                </a:solidFill>
              </a:rPr>
              <a:t>Les irrégularités constatées</a:t>
            </a:r>
            <a:endParaRPr lang="fr-FR" dirty="0">
              <a:solidFill>
                <a:schemeClr val="accent2">
                  <a:lumMod val="75000"/>
                </a:schemeClr>
              </a:solidFill>
            </a:endParaRPr>
          </a:p>
        </p:txBody>
      </p:sp>
      <p:sp>
        <p:nvSpPr>
          <p:cNvPr id="3" name="Espace réservé du contenu 2"/>
          <p:cNvSpPr>
            <a:spLocks noGrp="1"/>
          </p:cNvSpPr>
          <p:nvPr>
            <p:ph idx="1"/>
          </p:nvPr>
        </p:nvSpPr>
        <p:spPr>
          <a:xfrm>
            <a:off x="2783632" y="1600201"/>
            <a:ext cx="7427168" cy="4525963"/>
          </a:xfrm>
        </p:spPr>
        <p:txBody>
          <a:bodyPr/>
          <a:lstStyle/>
          <a:p>
            <a:pPr algn="just">
              <a:buBlip>
                <a:blip r:embed="rId3"/>
              </a:buBlip>
              <a:tabLst>
                <a:tab pos="7086600" algn="r"/>
              </a:tabLst>
            </a:pPr>
            <a:r>
              <a:rPr lang="fr-FR" sz="2800" u="sng" dirty="0"/>
              <a:t>3</a:t>
            </a:r>
            <a:r>
              <a:rPr lang="fr-FR" sz="2800" u="sng" baseline="30000" dirty="0"/>
              <a:t>ème</a:t>
            </a:r>
            <a:r>
              <a:rPr lang="fr-FR" sz="2800" u="sng" dirty="0"/>
              <a:t> cas :</a:t>
            </a:r>
            <a:r>
              <a:rPr lang="fr-FR" sz="2800" dirty="0"/>
              <a:t> </a:t>
            </a:r>
            <a:r>
              <a:rPr lang="fr-FR" sz="2400" dirty="0"/>
              <a:t>	</a:t>
            </a:r>
            <a:r>
              <a:rPr lang="fr-FR" sz="1800" dirty="0"/>
              <a:t>20 % des irrégularités/imperfections constatées</a:t>
            </a:r>
            <a:endParaRPr lang="fr-FR" sz="2000" dirty="0"/>
          </a:p>
          <a:p>
            <a:pPr algn="ctr">
              <a:buNone/>
            </a:pPr>
            <a:endParaRPr lang="fr-FR" sz="1000" b="1" dirty="0"/>
          </a:p>
          <a:p>
            <a:pPr algn="ctr">
              <a:buNone/>
            </a:pPr>
            <a:r>
              <a:rPr lang="fr-FR" sz="2400" b="1" dirty="0"/>
              <a:t>   </a:t>
            </a:r>
            <a:r>
              <a:rPr lang="fr-FR" sz="2800" b="1" dirty="0"/>
              <a:t>Les tarifs ou le taux adoptés incluent la taxe additionnelle départementale. </a:t>
            </a:r>
          </a:p>
          <a:p>
            <a:pPr algn="just">
              <a:buNone/>
            </a:pPr>
            <a:endParaRPr lang="fr-FR" sz="1600" dirty="0"/>
          </a:p>
          <a:p>
            <a:pPr algn="just">
              <a:buNone/>
            </a:pPr>
            <a:endParaRPr lang="fr-FR" sz="1600" dirty="0"/>
          </a:p>
          <a:p>
            <a:pPr algn="just">
              <a:buNone/>
            </a:pPr>
            <a:endParaRPr lang="fr-FR" sz="1600" dirty="0"/>
          </a:p>
          <a:p>
            <a:pPr algn="just">
              <a:buNone/>
            </a:pPr>
            <a:r>
              <a:rPr lang="fr-FR" sz="2000" u="sng" dirty="0"/>
              <a:t>Règle applicable :</a:t>
            </a:r>
            <a:r>
              <a:rPr lang="fr-FR" sz="2000" dirty="0"/>
              <a:t> (cf. CGCT - art. R. 2333-46)</a:t>
            </a:r>
            <a:r>
              <a:rPr lang="fr-FR" sz="2000" u="sng" dirty="0"/>
              <a:t> </a:t>
            </a:r>
          </a:p>
          <a:p>
            <a:pPr marL="0" indent="0" algn="just">
              <a:buNone/>
            </a:pPr>
            <a:r>
              <a:rPr lang="fr-FR" sz="2000" i="1" dirty="0"/>
              <a:t>« Les tarifs fixés pour chaque catégorie d’hébergement ne comprennent pas la taxe additionnelle départementale ».</a:t>
            </a:r>
            <a:endParaRPr lang="fr-FR" sz="2400" i="1" u="sng" dirty="0"/>
          </a:p>
          <a:p>
            <a:pPr algn="just">
              <a:buNone/>
            </a:pPr>
            <a:endParaRPr lang="fr-FR" sz="2000" u="sng" dirty="0"/>
          </a:p>
        </p:txBody>
      </p:sp>
      <p:sp>
        <p:nvSpPr>
          <p:cNvPr id="6" name="Text Box 27"/>
          <p:cNvSpPr txBox="1">
            <a:spLocks noChangeArrowheads="1"/>
          </p:cNvSpPr>
          <p:nvPr/>
        </p:nvSpPr>
        <p:spPr bwMode="auto">
          <a:xfrm>
            <a:off x="11419115" y="6248400"/>
            <a:ext cx="533400" cy="457200"/>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fr-FR" sz="2400" dirty="0">
                <a:solidFill>
                  <a:srgbClr val="333399"/>
                </a:solidFill>
                <a:latin typeface="Times New Roman" pitchFamily="18" charset="0"/>
                <a:cs typeface="Arial" pitchFamily="34" charset="0"/>
              </a:rPr>
              <a:t>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fr-FR" sz="2800" dirty="0">
                <a:solidFill>
                  <a:schemeClr val="accent2">
                    <a:lumMod val="75000"/>
                  </a:schemeClr>
                </a:solidFill>
              </a:rPr>
              <a:t>Les irrégularités constatées</a:t>
            </a:r>
            <a:endParaRPr lang="fr-FR" dirty="0">
              <a:solidFill>
                <a:schemeClr val="accent2">
                  <a:lumMod val="75000"/>
                </a:schemeClr>
              </a:solidFill>
            </a:endParaRPr>
          </a:p>
        </p:txBody>
      </p:sp>
      <p:sp>
        <p:nvSpPr>
          <p:cNvPr id="3" name="Espace réservé du contenu 2"/>
          <p:cNvSpPr>
            <a:spLocks noGrp="1"/>
          </p:cNvSpPr>
          <p:nvPr>
            <p:ph idx="1"/>
          </p:nvPr>
        </p:nvSpPr>
        <p:spPr>
          <a:xfrm>
            <a:off x="2639616" y="1412777"/>
            <a:ext cx="7848872" cy="4525963"/>
          </a:xfrm>
        </p:spPr>
        <p:txBody>
          <a:bodyPr/>
          <a:lstStyle/>
          <a:p>
            <a:pPr algn="just">
              <a:buBlip>
                <a:blip r:embed="rId3"/>
              </a:buBlip>
              <a:tabLst>
                <a:tab pos="7543800" algn="r"/>
              </a:tabLst>
            </a:pPr>
            <a:r>
              <a:rPr lang="fr-FR" sz="2800" u="sng" dirty="0"/>
              <a:t>4</a:t>
            </a:r>
            <a:r>
              <a:rPr lang="fr-FR" sz="2800" u="sng" baseline="30000" dirty="0"/>
              <a:t>ème</a:t>
            </a:r>
            <a:r>
              <a:rPr lang="fr-FR" sz="2800" u="sng" dirty="0"/>
              <a:t> cas :</a:t>
            </a:r>
            <a:r>
              <a:rPr lang="fr-FR" sz="2800" dirty="0"/>
              <a:t> 	</a:t>
            </a:r>
            <a:r>
              <a:rPr lang="fr-FR" sz="2000" dirty="0"/>
              <a:t>5 % des irrégularités/imperfections constatées</a:t>
            </a:r>
            <a:endParaRPr lang="fr-FR" sz="2400" dirty="0"/>
          </a:p>
          <a:p>
            <a:pPr algn="just">
              <a:buNone/>
            </a:pPr>
            <a:endParaRPr lang="fr-FR" sz="1600" b="1" dirty="0"/>
          </a:p>
          <a:p>
            <a:pPr algn="ctr">
              <a:buNone/>
            </a:pPr>
            <a:r>
              <a:rPr lang="fr-FR" sz="2800" b="1" dirty="0"/>
              <a:t>    Exonérations non prévues par la loi ou mal appliquées.</a:t>
            </a:r>
          </a:p>
          <a:p>
            <a:pPr algn="just">
              <a:buNone/>
            </a:pPr>
            <a:r>
              <a:rPr lang="fr-FR" sz="2000" u="sng" dirty="0"/>
              <a:t>Règle applicable :</a:t>
            </a:r>
          </a:p>
          <a:p>
            <a:pPr marL="0" indent="0" algn="just">
              <a:buNone/>
            </a:pPr>
            <a:r>
              <a:rPr lang="fr-FR" sz="1600" dirty="0"/>
              <a:t>Les quatre cas d’exemption prévus par le CGCT ne s’appliquent qu’à la taxation au réel :</a:t>
            </a:r>
          </a:p>
          <a:p>
            <a:pPr marL="400050" lvl="1" indent="0" algn="just"/>
            <a:r>
              <a:rPr lang="fr-FR" sz="1600" dirty="0"/>
              <a:t> les personnes mineures, </a:t>
            </a:r>
          </a:p>
          <a:p>
            <a:pPr marL="400050" lvl="1" indent="0" algn="just"/>
            <a:r>
              <a:rPr lang="fr-FR" sz="1600" dirty="0"/>
              <a:t> les titulaires d’un contrat de travail saisonnier employés dans la commune, </a:t>
            </a:r>
          </a:p>
          <a:p>
            <a:pPr marL="400050" lvl="1" indent="0" algn="just"/>
            <a:r>
              <a:rPr lang="fr-FR" sz="1600" dirty="0"/>
              <a:t> les personnes bénéficiant d’un hébergement d’urgence ou d’un relogement temporaire, </a:t>
            </a:r>
          </a:p>
          <a:p>
            <a:pPr marL="400050" lvl="1" indent="0" algn="just"/>
            <a:r>
              <a:rPr lang="fr-FR" sz="1600" dirty="0"/>
              <a:t> les personnes qui occupent des locaux dont le loyer est inférieur à un montant que le conseil municipal détermine.</a:t>
            </a:r>
          </a:p>
        </p:txBody>
      </p:sp>
      <p:sp>
        <p:nvSpPr>
          <p:cNvPr id="6" name="Text Box 27"/>
          <p:cNvSpPr txBox="1">
            <a:spLocks noChangeArrowheads="1"/>
          </p:cNvSpPr>
          <p:nvPr/>
        </p:nvSpPr>
        <p:spPr bwMode="auto">
          <a:xfrm>
            <a:off x="11430989" y="6260275"/>
            <a:ext cx="533400" cy="457200"/>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fr-FR" sz="2400" dirty="0">
                <a:solidFill>
                  <a:srgbClr val="333399"/>
                </a:solidFill>
                <a:latin typeface="Times New Roman" pitchFamily="18" charset="0"/>
                <a:cs typeface="Arial" pitchFamily="34" charset="0"/>
              </a:rPr>
              <a:t>7</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fr-FR" sz="2800" dirty="0">
                <a:solidFill>
                  <a:schemeClr val="accent2">
                    <a:lumMod val="75000"/>
                  </a:schemeClr>
                </a:solidFill>
              </a:rPr>
              <a:t>Rappel</a:t>
            </a:r>
            <a:endParaRPr lang="fr-FR" dirty="0">
              <a:solidFill>
                <a:schemeClr val="accent2">
                  <a:lumMod val="75000"/>
                </a:schemeClr>
              </a:solidFill>
            </a:endParaRPr>
          </a:p>
        </p:txBody>
      </p:sp>
      <p:sp>
        <p:nvSpPr>
          <p:cNvPr id="3" name="Espace réservé du contenu 2"/>
          <p:cNvSpPr>
            <a:spLocks noGrp="1"/>
          </p:cNvSpPr>
          <p:nvPr>
            <p:ph idx="1"/>
          </p:nvPr>
        </p:nvSpPr>
        <p:spPr>
          <a:xfrm>
            <a:off x="2783632" y="1600201"/>
            <a:ext cx="7427168" cy="4525963"/>
          </a:xfrm>
        </p:spPr>
        <p:txBody>
          <a:bodyPr/>
          <a:lstStyle/>
          <a:p>
            <a:pPr algn="just">
              <a:buBlip>
                <a:blip r:embed="rId3"/>
              </a:buBlip>
            </a:pPr>
            <a:r>
              <a:rPr lang="fr-FR" dirty="0"/>
              <a:t>Transmettre les informations par     l’application </a:t>
            </a:r>
            <a:r>
              <a:rPr lang="fr-FR" dirty="0" err="1"/>
              <a:t>Ocsitan</a:t>
            </a:r>
            <a:endParaRPr lang="fr-FR" dirty="0"/>
          </a:p>
          <a:p>
            <a:pPr lvl="1" algn="ctr">
              <a:buNone/>
            </a:pPr>
            <a:r>
              <a:rPr lang="fr-FR" sz="2400" u="sng" dirty="0"/>
              <a:t>RAPPEL</a:t>
            </a:r>
            <a:r>
              <a:rPr lang="fr-FR" sz="2400" dirty="0"/>
              <a:t> : </a:t>
            </a:r>
            <a:r>
              <a:rPr lang="fr-FR" sz="2400" u="sng" dirty="0"/>
              <a:t>Dates d’ouverture de l’application</a:t>
            </a:r>
          </a:p>
          <a:p>
            <a:pPr lvl="1" algn="ctr">
              <a:buNone/>
            </a:pPr>
            <a:r>
              <a:rPr lang="fr-FR" sz="2400" dirty="0"/>
              <a:t>1</a:t>
            </a:r>
            <a:r>
              <a:rPr lang="fr-FR" sz="2400" baseline="30000" dirty="0"/>
              <a:t>er</a:t>
            </a:r>
            <a:r>
              <a:rPr lang="fr-FR" sz="2400" dirty="0"/>
              <a:t> janvier au 14 avril</a:t>
            </a:r>
          </a:p>
          <a:p>
            <a:pPr lvl="1" algn="ctr">
              <a:buNone/>
            </a:pPr>
            <a:r>
              <a:rPr lang="fr-FR" sz="2400" dirty="0"/>
              <a:t>2 juin au 14 novembre</a:t>
            </a:r>
          </a:p>
          <a:p>
            <a:pPr lvl="1" algn="just">
              <a:buNone/>
            </a:pPr>
            <a:endParaRPr lang="fr-FR" dirty="0"/>
          </a:p>
          <a:p>
            <a:pPr algn="just">
              <a:buBlip>
                <a:blip r:embed="rId3"/>
              </a:buBlip>
            </a:pPr>
            <a:r>
              <a:rPr lang="fr-FR" dirty="0"/>
              <a:t>Saisir les </a:t>
            </a:r>
            <a:r>
              <a:rPr lang="fr-FR"/>
              <a:t>préfectures ou la </a:t>
            </a:r>
            <a:r>
              <a:rPr lang="fr-FR" dirty="0"/>
              <a:t>DGCL pour toute difficulté liée à l’élaboration des délibérations.</a:t>
            </a:r>
          </a:p>
          <a:p>
            <a:pPr algn="just">
              <a:buNone/>
            </a:pPr>
            <a:endParaRPr lang="fr-FR" sz="1800" u="sng" dirty="0"/>
          </a:p>
        </p:txBody>
      </p:sp>
      <p:sp>
        <p:nvSpPr>
          <p:cNvPr id="6" name="Text Box 27"/>
          <p:cNvSpPr txBox="1">
            <a:spLocks noChangeArrowheads="1"/>
          </p:cNvSpPr>
          <p:nvPr/>
        </p:nvSpPr>
        <p:spPr bwMode="auto">
          <a:xfrm>
            <a:off x="11407239" y="6248400"/>
            <a:ext cx="533400" cy="457200"/>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fr-FR" sz="2400" dirty="0">
                <a:solidFill>
                  <a:srgbClr val="333399"/>
                </a:solidFill>
                <a:latin typeface="Times New Roman" pitchFamily="18" charset="0"/>
                <a:cs typeface="Arial" pitchFamily="34" charset="0"/>
              </a:rPr>
              <a:t>8</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FD43C925-C8B2-4B7C-A62B-B75343C978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0" t="6313" b="4762"/>
          <a:stretch/>
        </p:blipFill>
        <p:spPr>
          <a:xfrm>
            <a:off x="0" y="-5839"/>
            <a:ext cx="12215574" cy="7047105"/>
          </a:xfrm>
          <a:prstGeom prst="rect">
            <a:avLst/>
          </a:prstGeom>
        </p:spPr>
      </p:pic>
      <p:sp>
        <p:nvSpPr>
          <p:cNvPr id="22" name="Rectangle : coins arrondis 21">
            <a:extLst>
              <a:ext uri="{FF2B5EF4-FFF2-40B4-BE49-F238E27FC236}">
                <a16:creationId xmlns:a16="http://schemas.microsoft.com/office/drawing/2014/main" id="{84791DFF-F885-48B8-B247-56E38216438A}"/>
              </a:ext>
            </a:extLst>
          </p:cNvPr>
          <p:cNvSpPr/>
          <p:nvPr/>
        </p:nvSpPr>
        <p:spPr>
          <a:xfrm>
            <a:off x="1101309" y="2151355"/>
            <a:ext cx="10168582" cy="1914953"/>
          </a:xfrm>
          <a:prstGeom prst="roundRect">
            <a:avLst/>
          </a:prstGeom>
          <a:solidFill>
            <a:srgbClr val="1D1F2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B7C5AE00-3DE0-4195-BA16-1C457218A4A6}"/>
              </a:ext>
            </a:extLst>
          </p:cNvPr>
          <p:cNvSpPr/>
          <p:nvPr/>
        </p:nvSpPr>
        <p:spPr>
          <a:xfrm>
            <a:off x="-74378" y="5283201"/>
            <a:ext cx="12397007" cy="1758066"/>
          </a:xfrm>
          <a:prstGeom prst="rect">
            <a:avLst/>
          </a:prstGeom>
          <a:solidFill>
            <a:schemeClr val="bg1"/>
          </a:solidFill>
          <a:ln w="12700">
            <a:solidFill>
              <a:srgbClr val="8489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w="98425">
                <a:solidFill>
                  <a:schemeClr val="accent1">
                    <a:shade val="50000"/>
                  </a:schemeClr>
                </a:solidFill>
              </a:ln>
            </a:endParaRPr>
          </a:p>
        </p:txBody>
      </p:sp>
      <p:pic>
        <p:nvPicPr>
          <p:cNvPr id="32" name="Image 31">
            <a:extLst>
              <a:ext uri="{FF2B5EF4-FFF2-40B4-BE49-F238E27FC236}">
                <a16:creationId xmlns:a16="http://schemas.microsoft.com/office/drawing/2014/main" id="{B3108F79-A878-48D7-AD2A-3D5CDFCB09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4786" y="394960"/>
            <a:ext cx="701124" cy="869604"/>
          </a:xfrm>
          <a:prstGeom prst="rect">
            <a:avLst/>
          </a:prstGeom>
        </p:spPr>
      </p:pic>
      <p:pic>
        <p:nvPicPr>
          <p:cNvPr id="35" name="Image 34">
            <a:extLst>
              <a:ext uri="{FF2B5EF4-FFF2-40B4-BE49-F238E27FC236}">
                <a16:creationId xmlns:a16="http://schemas.microsoft.com/office/drawing/2014/main" id="{B2E0EA42-D01B-4055-9698-9E7D36E2E7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3496" y="374177"/>
            <a:ext cx="875907" cy="875907"/>
          </a:xfrm>
          <a:prstGeom prst="rect">
            <a:avLst/>
          </a:prstGeom>
        </p:spPr>
      </p:pic>
      <p:pic>
        <p:nvPicPr>
          <p:cNvPr id="37" name="Image 36">
            <a:extLst>
              <a:ext uri="{FF2B5EF4-FFF2-40B4-BE49-F238E27FC236}">
                <a16:creationId xmlns:a16="http://schemas.microsoft.com/office/drawing/2014/main" id="{0B30A5C7-13FA-4838-B459-60EB9BDEBB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9426" y="394960"/>
            <a:ext cx="1608577" cy="796506"/>
          </a:xfrm>
          <a:prstGeom prst="rect">
            <a:avLst/>
          </a:prstGeom>
        </p:spPr>
      </p:pic>
      <p:pic>
        <p:nvPicPr>
          <p:cNvPr id="1026" name="Picture 2" descr="data:image/png;base64,iVBORw0KGgoAAAANSUhEUgAAAOIAAADfCAMAAADcKv+WAAACUlBMVEX///9YWFr6vAiXvxaTFn2qXBrQAxwknNMKXqbrahLNAABVVVf6uAD6twD6ugBMTE5LS01RUVPNzc309PSqqqvPABJlZWdtbW6OugDPAA4AldDPABGKAHGbm5zyys3++Pn55uf//PTh4eHttrnqp6vrZgCPAHikTACRkZJEREbjiI343+HcZGwATp8AWaTqWwC3VBnHlwCjSwCCgoS6urr+9+bfdHoATo3psAanVQDS0tPSHy0AU6H27vTp6emuAB700dR4HGkFgrr70XCOAIP+7s7lkZb96sHA0OPYSFLlz+D6wSru4OuKSxn639L83p383Je/h7OgPo25AAD7y1rewtjx5t/ULDnssbXonaLZU1zQ4aXC2Inr8tmqylG10W3Opou1cqfZ4u7hfYNgsdxAd7LZ57bEk3KxazfWO0aeOgB7nQ8AfcLYYhX408Hyp4NFYJRpkkztfT381YLvilXZu6jh7McAVLKgxDbQqMeq0+t7ncZsnCTaUhZ6vOHmmQ/XsT7auGrNcRWWrhdFVaCzZ0yKWACaLklXdozCaz6QalKjSkEvfqnEMBqShxjVikqANQBgSpiGc2jxnXKJMYnufBC4eEx6QJKZWSeIqLuMaFWZYz/aiBLSl4C9o76TlhP1up9lWHN/W2lljr6ZLGicX1jQZzKSMF6IY4qxO1jUvxS7LEZzbpqOQFi2ugCheCm+w1La166hjkqPt17LtpaShCVZiGyFm4iaG1qdoBfhjHmkdZ5zliK4FUOeonVIfX9skj++nmq0WGNomHTDuXVlo7HpPWY+AAAgAElEQVR4nO2di18bx53Al5cQixASQoB4rcT7KRyDcEGAARfzssHGGAx+C2NMnNiJMY4B220ubZO2cZrWd774+oh75C7pxWma9pq+3Euuaf+v+/1mZndnZldgJ0iALz9/jKTZ3dn57u83v/n9Zl+K8rV8KdG2uwFJkKbtbkDiZebgdrcg8RIo3+4WJFx61eB2NyHh0uR42i1CiWhGAgR9aRC/dKvDT7VhaJcQanS46MU/B9W5p9jy9C4hRMYgfhBf41CrnnSz0OkEtScBomlKI3wEkbFSVXufYBNQ3+ldREj6Yi989CLocEDt3nSDiKJc3DVGSgW6Yy98VM51K0HVH91k7UhEOX2DfNldmEFUYUO0W5lT1dkN1wQDPUmM9OKuMlWQ3iD8GYbBX3WoDfFXAydz+iR+iZzcXTpEW62ELqmpanclMJ6Itxo4mZMX8cvFU7TgYtrJ5DRwC0RTcLhoBMZFvyOeW72ohM6Cr1FCZ9JIbzxZlLaLrBWGDsw0TqiBE6rDEbDLHsHJUOWdLCoCstCpoqJTyW3k00poQPipaRoyzqnRaYejZNG6PriXs6i7yJmimyElAoBUlTtZJiPCz6AWnIGPxYADRG2XVg6dVG6cQQ8DKjyrnD5bhB87XiJu8XevUg5+RivxE0YxkrtxUTmLVhk6A9Z5Gv4UFe14FaIcmBR/lytV5ehyHISRT5BPnT5NkMC/pJ05A3+KzuyOMSOUsyQWlCtzjehyKGNQL46cUk6lhYgK06gUXUxyU7+0jOcMCr+1cmW2G10OIvqjzK1ePBlKw3530gDcHSqk6exojuhygHERwGaJywlQt3rq9EVUGqfC3TLakyB6ICdVVEiwV5uGjyh1OU2w2lkYJCK8Cm/untGe2Oika1Qs7W1sBOUFWXdsuHjqBg4Ou1CFRMbhf8jlOiCWVgZPQKpRzhh/fgqZLhYV6SqM2NUUiyWhuU8rpKXjYKRHXDnj4qIqrQHG/RnKGHjrBq9C+4Bt1Yd/Y74Et/lpBc00MgkxXKo7R4zkIFadhXSqSR8ebxgqtI+5Y6v417ea8CY/tSDjQOqAMpiT6pKsr0GJQih310EZ/6QT2gdsqzHz7w6TEDLiwDjpdksuR5nT1BO/+52DyWsbjPa+O2ievgt3yK/Y9qtSONQRZDyQMxjKSXVLkZzW8In621vvcoyYXFhqiymrhGm1mBCuZr6w/YjrgkcYwD44mjN+xJ3qkiK5TzJ+X/L708uqzmjnZ8DJXMBj5rtACFczizN3gLX2OLkfEWU8gqNGztJoaqoYyZ0teivj48B/37rEENVPLFWBe1m9gF9Wi4tXCSBV5bbL2hr3I6IcCWGA404F4SK50M2itMu/rfq++tatPbqtBqWKhmLKBbRKUGFxTLlTXLwjVIjie2XI/BGKKDjsj7sQ0Z2qF5+G0aHo7OmPP77reOsWc6v+QFCoZ9UXI0irxZmZq3fgT/GF5AA8gaw1c92RMR6gjMzl3MBs8OzJolvI+O4thw0jOM47iAQqzAQ6/L/9foYIgeua50oioQgyjhJTpZEcCbfPnIW/ty597HC8+9jPGNVGfavVIV8mIqEKiRRf2CmBzRA25EEz3x0HQgPgS0Nu2h0hkjulx2ogtzI+9qtjvarEeMe3Ct2PqTAzrgoPJR7IRh7gH2cz1x0hxhkfJzkVYRw8yxGmvXZrz31VDVbqQweZXY3d8V3IVHgVZtqpsHt7CBUfMg518d0RGJcGMcohHieNJ0xLu3yqqR0YZwzGchjrYzg4bKbC45uf3kqAoO5iQz2gxjDfHSGlwmB8yZXqHk0TBdOo2dmA2jvHGAPqhdid4qFNe2H38eQgWQQZH6z3KEPNXXx3BMbUCObG/1UkEZJZxOFFv1pOsw71V+vvZ4JZbqrCEfx7aBtMNYaMa/M+ZT4sdMfQuOIGRgshzZy0xahDnZktAcIPHj3KfPMg3wsto73WrWgrxEhXdMKVRNvsAvd9CP3gvFOJNTube7jyyGDEJbhSkhvqYbcW9TvUpumAf/2D/sxHx46tG4TWgA00d3wFv4yssI2Pnk/4tXULy9yPB9BxYs3zoMYwH6wqA4ODv5YIb5pLNYffURL4cP1RZuYHxz7KNMQasIGTOUqM9OgEUV330dKVRECJ4nueP4rYB9ea10GN4XV+rcEzEuEZfmm3o0T9aH09M/P1Y48yDT9j2RU4mRGis5H0dCQ8dL50IimOdeE+98OHjPPNa2thcXS8KRFK+b3mf9QPWPtfNzRo42dGRpSjRGdHSyfw50RpMlSI4nueN9UhAPN1da07nVx3DEnDYdqvpQkrBV3o+rEPTMJfWPazoh2aQA8zkl56HkwWAJOjQpRze/mhaw160FBzGBCN0fG0BJj26+eeO8LXEEOqR8feNAjX9x+TLuw8tKKsnMcvR0tLjyJgDXwkWqb0P9pezlRjJPFf6wJEJxsd7QhTXRzjEOZKq5yfeXRs/35VuEB3ZUSbQKscSa+pWVlJr4F/yRgVz8H/ZWQ8t9c0VV9MQeXNoxppd7whD4dICOGqwbhKCO+YhB8BIYyS0aC+hnZUO16DSOdL09MnAC89CSpEmVpmnL7avVNGacwXW8fu6HTS7mgh/A0hNBkx381cNeKZzMwPj+2P0syDnYAcOaqcJw4G4VBq0keSQkhV6COcHZfM0iFlaA27IyKGnRcthMqrJEHWGQnbBVOF60SFLCrH8+bKyvFDxHUeLaWAxN0kSxYYp1bbcY5nXB/Su2P4M4sOX1Um3YxxSfFlSvKIIwTGWUU7D+P7CK/CmmTG4NoC4zzXwZkqMDpjRnf8QiA89eq3AWyUMbqWiiXCDwRC7JDnD6VPaIIK7QI2TVNYA7Y6nBsDM/UtnAM1ZmSYpb4hX5dP746v/I4nVAYOjAJjqs74qsAIuf7fjjkE8Zf8ETzLoU1UCOHuFerhp+wWfyVZgCqXgfFcB2+qsdiQU++Ozq6bHCGEcpOprgMR1h1T3d/mGXF8bVdFRrx6ZTMVTimhh+TblUSE5OhnFjrGlNqMvWNm6ZBvbV45+Rntjk6eELLHSbfrAJvoQEY5KG2wMDpKN1ThVEi5cgW/jF1JACDUj8N+R63vXAdvqsoDZf4fly+/Sbpj+E0xLh0fdbsmBw09jpJJRC7snpEZHf4/EhXaB2xwZB8S83zIjHRqq0mXoTuO7b2kdGR08Knj2sXwF5cfO6mpolvlcosjCPZ3t86YiuMGnxuesDAG/gqEtjH31Jhy5SEhvU7Jrly7tuX98RLUuFC7sNwhmOonn37+ysuXX2YRwBdi9rTkBsbRVJ3R/Y9iMbGotOrR8Z5twAZO5ipBu9rykPx+kX5upYALq4WPjNpzGRkZHUZvv3H58y++6Hp8+VPmVl++KWy1pKuQMf5BSp0aLYwOu7sftCugPNznWFYLgj7MarmWgAt2lpWxS2iqHZcyTFM9XfT48csvf+Z8zLqjs1nI4Ide+LvAmOqSkqu/9FkQYYhsFFdC93L1Kn652tKCPbK6ZetVyBhh0ACvClrMqF1mhGlpoMHP59/Uu6Ozi5vLWX2h/4X/kRiFqzomSvv6HH6LsapigvVwSruGXQNUmKVpV1uqW7a+FxqMMGgoGURq0WwiJC59fPmzz8NvXP6cmqozbCSVkFn0A2OqyGieRu6Gcb70LyP7LYyCIqceKg+v4d7utVRfH4M/1S1XEwSITm3q+Sllai8idtzHHJ/Ia8D48iuf6d3Rqc9XkSlEK6M7lZ1/HIFApubo8b6+vwYsjH7jwnkYCa8h0lhWdVbW9ZZq+BizadtWybK2nIFxKjNVPZq5/PjxZ5++8unlN2h3ZJMAd2g4Y8PoIueRV0qREOKZvr5fWRkhDiAZ1tWpK9j9QIVZIECZQBUSOadcAkdziZqqOdf2+PHnn77xyhennBzjHT1gA8Y/iIwkuyKx2sQEhqR9fX+02iooskmbuqrcy9KYCgljdSJViKKdU55fpqa6509cgvj48sufzjcPsYDc2TVvEtoyuifPs3CbSF/fe6oNZED9/lg1Ku1qCwXMarmXYEAFM44x6I7LkG+8JaSH4FY/DTfHWEDu7BLyCmSU/Op7PCEw/iU4bR0hb9+93fJnQYWJiU0lOedbqPUp92s/FjNgcDlra13NPSw/FrPD4v4XYoM5HOE30kVCErI1SYz+23ezsu4e+zCpKiSyoGRcUnwdaZJcvqGsr4e7fOvYHeX8tx/iAY7xZ99MFwlpXnFQYLwNhLf3779bnVwVovgWpp5fMJypkSHitaXz8+FwbD5sISwmEc+Aixnrj0TCmho9KC3nOiQYKRLeZhrMqr6eLEAFu+Py87+R56JI/uSbBw3G4hBCoEAZvysRppuZk9EhqZHu359lEP45iYTQHad+K88Jp9ElMeyIF2RCI/KO4LUOf5MIJ4T8nU4FBG6D9sBIDcKs/cc+TOqjAv5XJizSr5ca6gpbdMjlFqHU1PdFwm++L13dWQnGioC8keKP/RDUxb2LbuvF0hHNiy+H+jcgBMb3JMK/PfecdFFccLGFEHIqvLufzNb5VbUhmAw+vHLPriNSuSMRZgrnf7ulwQIJn/vGpJD5TV0jUKIKo3pUp84mw17laW+9IxJCy3DxEncy61CNRPhdJIREmbv28QqMEdV3ORXe3i9MuJaogYPBBBOGLITfO6cvW7V0xH379hmMI6XpdoQYsxpJJIzz1dVTD6tlIxUCdHVazpm3Vs7IiG8dfns5DmEmEIadLEc+LhPe1wkxwaKKvN6CudJ1k3C/ldDmdsGtFYuZvnb48Du1JAmP2RFiwBqzJbxkEgIjKlK7BtngtStZ1XbdkIvOn+7xHU8rVjN95/BhSJB9doROQkjPPq5sSIiQ7nHCdk8PSbOqb9up0LHp0wK+osjeFMz0MMkeFUUGzJxnhMgoE9bIhESTLOtlUfeVhmM2hI4EP0pHPk2aduanlLDjvhzUZPbvMxCd4R+LhKUr37YQonzLjNiqwfgbF23mIHsTSmgZ9NO+t7yXTld1/GADQpDviISK8qoNIWjyXxjhNRrXVfolSLUysYQnZSW+e/jwcgdj/IlAeOElgRAUKRKyqzqtkoOQLWZecVDlITd63MNWiNXXgJneX9AZW3lEn29f2CnKPwuEXHZlgRSmoLQ5E1JN9OPXTsmR28UfvJPRsXA/w8JILod2yoz/SgmNazBCoy5bxtRviJP5BmTA5hkBWyoWJd5UlPvoaTJ0xjd0QnoHm4Xxx+nSVSYH7I0Vwh3prt0GhPQ7En0to3zlEF5m6kM0mVE/g+hzyvKd9BrxIow4HRJDASnLmoHALZhgQnnIoAnG1N4MThijvoGVMSxfZhKJY6sAOSndDFmejCRDYCyiHQYnHDnGN0GJZnLxiy4L5JBY5c/3fCsOY6rbNSpfJJgE4RiNO9h+0iEycknw8b4+uTs6hZs7lHt79uz5WTxGgHQt2d5xnEgxo/AiVnLnhX8TGR8YK4/09dkwds2bWr5e/SIw/lOcDsnsdVBJruiM+h3rsRf6+38qMNbq5/4O4RkZG8ZwWDfWaxiQAmN8Y2WqHLBrSsKERTi6EjOL+/v738mwYeymZ2T6+qz9kRqrdo2G3ESR9lEAE1dOch9TQRh1Jd4pJowZIiM5e0TnaZDxOxZGNNaQmVRQRcanlG/CTrhgkMOUGKNnSfvfFEyVXNExweZp7BnDXUMmIVHk8z+KF+tI97UmiVFXIksqrIxXzJNrpXaM4ZeqOUKE/L6iHMmxVaT8QIQkMdJPfbIGGN8Q3err3FwbYQzLhAIgJE9YX2TSBlJ+rEWShD1JyZjKAMZCnvGH3xQyYGBca96cEGQwVbZW+S765IpwJrifCwHeEedLgXFEedD8BIQKPqlDvBopNf7+Ey8+fj4KGM0QQAKkGaJ+BtmGMIuvNrTEW6trW59qJM7WAON9ytjxnkTIsotYF+2QVkIpR4ocMCDl55IkV+RJxf4LyqUO2dUQwgm2BU0gZcKs6jZL3TrkNgwXglyQzuj7FA2VKJ0iBUTzHOl8lw3hS80vWW99Cy25XG7XEUt5kkVgJAmGr8OmI/JXCK85syyE+/bta17vsVY/PrqtzpSK0BtJyZS1I4q3y7wod8RfksnIcPPaTrmhXxJJiSAr8nhReo7f4JpM+O9dbDJyx0JKSqTphSCH3/6Bufp1mfA/urgp8+a1HfL8EFEkJU7I3vSjw4ffvqSr555M+N0uYUI53Ly+AyF9ghLlszPp733v8OGMjg6aQRrXQemE/9klTZkD5PzQBnvbHiGMxbRdmtVM6YkrclPgQ4kw68V9+2REzCXlGaztF5+pxPM2ZkrPXNUuKGMyIRkuLIQI+YrNELKt4itmSpRP5qeX6oQ4Z24ZEH8Zh1C8/3pnSIwpUbbSmh8ahCgvCoQtD+ebdw2hLpYh8f3DAmLGHl6H98i1VnaEDzbf1TZJXF/DiUlIMkTferOVcG2zHW2fHJV9zesWQtNYq1kaOBSWFNm1gwm75QsWJsbetiJmdNCOaF7EvtbMQ3atb7CL7RZNCmxKR5SpWisiUaRwO1BsnpvymI9X/c4QgZFk+lMddowZ8hXCQ87m3UEoMpaSPNiXYQfJ36pLZciJZwXE58rsSNHMazH1LFG7ZMuYYbmhBCDDzp2ZTQliMtYYM073bY219r7l3rWh+Z0WttlKt6REkCu2PiejY++57WvmVxKWEtcYBdqePXtsGTM6apc3qGgHyyFkrDFveL73YlxGyCN3JyQymkqEDGoDRvA7uxLyUCmnRJL5bsCYUbsrIUdKDXfKLvLeiHF3mqsx+x3SE/09G0Pu3b0viDVn3DY21kTd3514meJma5Bxj33IuosJpYlhQFy2C1l3M6E89/3izxVlYe8zRSgzVpOHZHR0PEuEImP1Q1omKHLXE4qMetmU2SOfAULubFsLd7fzci2F3PssEHKMfKG2gJDPCKF+XrhFumV9amHvM0OoaHg9H3/xEJOpRD8tI4mCjLISnzXRqm2U+IzJ1LOuREVRnhnH8rX8vxZfvdfrLdh0tWxvdnY9fslrrWu1Xhu4o8VXn5KSXbjpainZKSke/NKam12/K6bOTfF5ngwxhSF6U7JbE96orZWnROz0pNRXJL5VWypPiZjvfYKVd5g8JWJBticv8Y3aWnk6xJ56T3YSGrW18nSIvoqKXeZOlaf3qLtRkoNY0VbX2lrXZuOMfW11hQWFrfmd5rqFIGXSWgVQxkarttbCAkFSbM7iV+Sba2WLiD1tZdCWfLktVsSBIwcmJw+M29z7Fxk/MDo6msotaUvxeCE88no9KVJk1NNanwtLYJm5qKIeftZJiFhGmpnnzc2WpN6C2Fbg8ZrLU3jEvEKyR2hLdv5GiKEjbpfLDeLKGZXu54hM5pAl5qsgK1JycS9Esj0F/NHLrzeW4CLazyvAsKyIrJlt9SkW8UiIvkJPtrSKjigs8ubyo4OIOOgy7yBz54zyNx4ZtyQZiG31wv6y601FtuaK7fBUbIZYYUMoI1ZYAA1EeVE9p0gBcUm8x9rtMm89Mu/11BHz6tkR83hyvbRe/di1kt/ZsMRYVLEJYiE20eupF0VArDB2yJZ6DMQKS1s8Zp/nEZdcjAzETRWpM9LXP8CSnByG2ENq9XrK8ioq8uo8pGIWx5cRHXoK2yp8PZ115Phmp2yMSGrLLevxiSKsSvuep65TX6vH8KhetgjbUibrkUOkz+l0uZcGBwYG6Y2dbje1VfomT9foYCQSYkpEd5biaWWt8LWSQ1pgwhvdwVeI+N6yDRHb4KhskgaUkWoKOWxjXKwTFhGDyC4wVuQQCYbx1pwIUZyb3K5K3ovAHofMJM9DDjvXAlQdCQJbCTwXSRC7BaPbADEfVsndMF3FFVO8wlHQEXv4Rb4CiZBDPOKSbosj718hZkloxVvI8VCJh72VjVKkLWLAi0mpN38zLXpFXy8JHgRi7lZE1G82y/59KbRfcMo2EQmGcFsc3jLvXgKFohIFHVIOMYXGnoG6IjYnxhysaAPETmIUG2VzqJxcMVPQEUla3xmP0EQccFnuwCXvtHBT/UovKscmyX2nlTaizsbmPGQvG3lUL/VQraaUdQrreVIsYRhDJFUUxCU0EQmHdG8jGyPQYkUl2hoWmpK3jZiwR4rpadlGiG0eMs5w4hWCiQqbY8oQO41qbQlNxAPIId2Cy8qwK0oPc7BzDwwbLUoOS1DBnooNo5tCr3VYrzcNkyDK23KI+XEJTcRJKwd5rQWoz+YWa4Io5dAMsdAGsc5AlDVhjm2tNrGLOdeywbY6YhzCrURkmm01O78hVItcpzGk00yIII72cCIG2WTbFGnbXKJZRh+P0ERcsnY4ij3wpIjEQitol5RSJopIvI40k0kcvg4CibkhnXW5ghq9KZYujtui+siwyMZDm/zLQMTXrbvF51KEyEgZekLETubzKsinuCeGiB8ivc8j6Mqykdnf0dbFjkydbIUe3wqE/PBjINLBTwDRB4snQ0zR25BiiQp0RBIS1XdKC+Ih5glemx5BeVtiu216XmMQtvITpubQj35TePgGeRAZvlXmiRDJoSRWSPx/rnDAGSINbLkRnhhjPMQ2rzAw0aDYZCTbeoiWPTJhborH3ImJSAZ67hEqEfI8IJfyRIh5pK8zQyKN8RZwR7yOIXbW0ySANqWikB5+e0TiPrh9sG3L6LadBV4j7meDKvRHWi1ZZBoLF4bTSHSUjY3jJJ8irwaKg5hd10YlvyzFzJgUFspBbpNdV8akkCGyPMvraS3LryvQRwmKaKxMpY50Lj5jLCPVeusLYSHdoeF/2KDqrctvK2PVmmMqh0ifkAfJ/tL4kQM0/aeGGwcxJdurC21pru7wOlkKb6yQzRyDMR+QzQo5xHqvKLgkV/BNrR59W7apqakCr1Qt1+M5RP3FDm63y00nMVhgGg9RFG+K6dIrcq3LWe+oE2Ywsr0momWLFPnkYZkwleLlw/ZCYSolm/dLPKL86FEXC72fBNFbLw4GdfXyGroDyMs2JrW89a0VnviIuQXyINeZ4uG2FZbm1xtmkS0uEhCVkPkUJ7fLyKziIXpzdfF4y+TJ9J6y7HpPLiemH28rJEs8uXUVXGBWnyuKPFfIDlCrB7b11GeXyZmXLz+FVOHx1ImLYEe59dzvgUkXkZzUJQOK/LYiesuYu2nLs0/0ejrzeOGnJHBJhVERYcmTJG7yWNGZ12l/dqInz64tpDaxaGBwfHyQj1YHUcR17AK4LyVkcOvcfL3ky1YhkomlnXlObIsQ80kgtOGczbbJliCymcmdqcSviujDmKiVjnI79RKDr4jYA+5dD0N26sU+XxXRY4zSO5VwixClM3Y7S/I9Xu9XUEAPxty59YU7+SKRPMx3vrwGfPn5+W151mmWr+Vr+Vq+lh0k06qa2FdibbvMPPOEmqom9Y2K2yCziX7X0BNIY2Oj9Xb7oF2huFlv0s2vsTG46TpaIOoQS7rnVJTpKmE1S2G53yG82jLYTtZo5w+DIzpNvzQ4Snr1mtQokUW9mmh0enFOODZVDsecWW+AX7/S4TdtvLEJ9xhoELY8wXYYCOqFM6r0iqpyVfXjhn51utumMBo0i3jESrqGn+9mQaibtt3hV/WDo6kOfyAQUKf1avCnKrwIbLrEr3KVBPz47sVpfTdG/TNqoITs0m8coCr4RY5xA/c2nKjfUTIrEDpUR0PVTBOsPK0X9tLCKiyMGivyiJWwxuLMiYNRlXttGdZ1UN9e1wsgRodBmvR1/IvDDtXPmVKjyr8ZLBhdjDoci4uzMiIqZ3jmRANsbOBUqY7ArIRIGs+//kfV38oVXIwaNuf3sxZ2LxovQxIQod1MTQ2q36+XQiPou/Ya4MuwsWrAtEJSDdC0B7hRZC7gD/j5txAeNNtrIgYN82tSS/SXUFXpR4dDhLqhghmjNhix9Jc4aoadVqkB41VdxtEQEKGOg2aNVcZXB7VUfK2yDm5FPEFa3msUgV6hkqC5ToM5jJqIsIq+/+ESvRAQSxxoqhyi6p+GjmJaySKzZUGG7QoFxGmz82hqybBRCuUHialEHWq3vtw/PHPw4MEZo5qZYDns1jigQFHVax6yeIiq+TLGRjXQriOWgAtq4hFPQHWoAqMLm+3jBA6rtZBHBCyzPy8auODsZgPQEPDGJww1obshzlmvxkFchvlGN3JAo3zntEMM8sZgNLAK1pxFnZqIpLogZ4fsa+NsE8qsxmogAEGhUEQMmO8ohV3QL41w/E5g6/yBpqCqmy8gBhAxaiD6hXfW0dbM8J7ZDrGR13PUP20g9najNzAQg7Rps6YhOujKvThCgC/XC6OsVq5QMFRe+dP+gNmcbrDDRvQoqu5S8XBoKHo1/tlACfdWPmpT3dxhj6dF86iquneqwsVweBoMD3WQHlG/w/AQTdS19ZbAgGy8epQVNgb4QgGR68Kw71mjsUFlMbAILQTL09/UKmicelQ4xKY/Ja/mxTfZmf3fti/6Tc8NdTRwiNiaYX0gKSGjcCDgNzpbpdnvyg1TKBcKG2wQOZ8LdlppHBkyGJOhqknXvg1io3FUiOGSJgXMw26P2GBaKji1Xh4xiMZPEaHpw+0ow+ZhnC5RF9lC8zguBgJmYbfZNrOlUXAYuLY2q5boEQN5xW6QjVSg0m4TkTdUOFKzAWPMgENBmtTu8BuRhy2ipo/gwcWAqh8hiojWyRCb9NGn0dANNAnG+eGGuUU+sOtWS4xCXXXl1MirjM0CatPcLMZ4Qb0NpPst+smhMkY+aFqJ4G6gxkajM2nGtzmTyxaR+mLcpT9gBCkMER0yaQa4At1JRFVjXAtOqyXQhoAQn0FhgBYa1lOOrscc5hujKhp9iRnE9tKVYa+z9ChWMQhih+aggftp0ls+Y9hGo+Gg4iDiDuguh41eqyOC6RPE8vZ2ffXK9nazw1dCd1Kjc0GFF/QJQmFjE7En07VXDYNuhj9fnrUAAABCSURBVM3j0kvrDLJ12tvpIo3aYTszm0ayOKj/bmg3Ouqc8fVEe5O+3/Kmpl5jD9rMIhz2Wa6/lOscM+3tYvufUfk/MXUbf7EGvLAAAAAASUVORK5CYII=">
            <a:extLst>
              <a:ext uri="{FF2B5EF4-FFF2-40B4-BE49-F238E27FC236}">
                <a16:creationId xmlns:a16="http://schemas.microsoft.com/office/drawing/2014/main" id="{BA4962BF-F7FB-4E16-A8FA-952374FEB6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27899" y="376924"/>
            <a:ext cx="881308" cy="86960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62885A4F-0361-405D-8C17-99F8166664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711" y="280384"/>
            <a:ext cx="1619625" cy="951630"/>
          </a:xfrm>
          <a:prstGeom prst="rect">
            <a:avLst/>
          </a:prstGeom>
        </p:spPr>
      </p:pic>
      <p:sp>
        <p:nvSpPr>
          <p:cNvPr id="10" name="Rectangle 9">
            <a:extLst>
              <a:ext uri="{FF2B5EF4-FFF2-40B4-BE49-F238E27FC236}">
                <a16:creationId xmlns:a16="http://schemas.microsoft.com/office/drawing/2014/main" id="{FFFB5D03-A052-4406-BA13-F5FE07D7ECCA}"/>
              </a:ext>
            </a:extLst>
          </p:cNvPr>
          <p:cNvSpPr/>
          <p:nvPr/>
        </p:nvSpPr>
        <p:spPr>
          <a:xfrm>
            <a:off x="653143" y="1973263"/>
            <a:ext cx="10856854" cy="2221224"/>
          </a:xfrm>
          <a:prstGeom prst="rect">
            <a:avLst/>
          </a:prstGeom>
          <a:noFill/>
          <a:ln cmpd="sng">
            <a:noFill/>
            <a:prstDash val="sysDash"/>
          </a:ln>
          <a:effectLst>
            <a:softEdge rad="0"/>
          </a:effectLst>
          <a:scene3d>
            <a:camera prst="orthographicFront"/>
            <a:lightRig rig="brightRoom" dir="t"/>
          </a:scene3d>
          <a:sp3d prstMaterial="powder"/>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3600" b="1" dirty="0">
                <a:ln>
                  <a:solidFill>
                    <a:srgbClr val="241315"/>
                  </a:solidFill>
                </a:ln>
                <a:solidFill>
                  <a:schemeClr val="bg1"/>
                </a:solidFill>
                <a:latin typeface="Gill Sans MT" panose="020B0502020104020203" pitchFamily="34" charset="0"/>
              </a:rPr>
              <a:t>L’attractivité dans les territoires touristiques</a:t>
            </a:r>
          </a:p>
          <a:p>
            <a:pPr algn="ctr"/>
            <a:r>
              <a:rPr lang="fr-FR" sz="2800" b="1" dirty="0">
                <a:ln>
                  <a:solidFill>
                    <a:srgbClr val="241315"/>
                  </a:solidFill>
                </a:ln>
                <a:solidFill>
                  <a:schemeClr val="bg1"/>
                </a:solidFill>
                <a:latin typeface="Gill Sans MT" panose="020B0502020104020203" pitchFamily="34" charset="0"/>
              </a:rPr>
              <a:t>89</a:t>
            </a:r>
            <a:r>
              <a:rPr lang="fr-FR" sz="2800" b="1" baseline="30000" dirty="0">
                <a:ln>
                  <a:solidFill>
                    <a:srgbClr val="241315"/>
                  </a:solidFill>
                </a:ln>
                <a:solidFill>
                  <a:schemeClr val="bg1"/>
                </a:solidFill>
                <a:latin typeface="Gill Sans MT" panose="020B0502020104020203" pitchFamily="34" charset="0"/>
              </a:rPr>
              <a:t>ème</a:t>
            </a:r>
            <a:r>
              <a:rPr lang="fr-FR" sz="2800" b="1" dirty="0">
                <a:ln>
                  <a:solidFill>
                    <a:srgbClr val="241315"/>
                  </a:solidFill>
                </a:ln>
                <a:solidFill>
                  <a:schemeClr val="bg1"/>
                </a:solidFill>
                <a:latin typeface="Gill Sans MT" panose="020B0502020104020203" pitchFamily="34" charset="0"/>
              </a:rPr>
              <a:t> Congrès de l’ANETT – La Grande Motte - 2019</a:t>
            </a:r>
            <a:endParaRPr lang="fr-FR" sz="3600" b="1" dirty="0">
              <a:ln>
                <a:solidFill>
                  <a:srgbClr val="241315"/>
                </a:solidFill>
              </a:ln>
              <a:solidFill>
                <a:schemeClr val="bg1"/>
              </a:solidFill>
              <a:latin typeface="Gill Sans MT" panose="020B0502020104020203" pitchFamily="34" charset="0"/>
            </a:endParaRPr>
          </a:p>
        </p:txBody>
      </p:sp>
      <p:pic>
        <p:nvPicPr>
          <p:cNvPr id="14" name="Image 13">
            <a:extLst>
              <a:ext uri="{FF2B5EF4-FFF2-40B4-BE49-F238E27FC236}">
                <a16:creationId xmlns:a16="http://schemas.microsoft.com/office/drawing/2014/main" id="{272BA59A-8E3D-486A-967B-50F9533916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1793" y="808082"/>
            <a:ext cx="2157804" cy="183643"/>
          </a:xfrm>
          <a:prstGeom prst="rect">
            <a:avLst/>
          </a:prstGeom>
        </p:spPr>
      </p:pic>
      <p:pic>
        <p:nvPicPr>
          <p:cNvPr id="31" name="Image 30">
            <a:extLst>
              <a:ext uri="{FF2B5EF4-FFF2-40B4-BE49-F238E27FC236}">
                <a16:creationId xmlns:a16="http://schemas.microsoft.com/office/drawing/2014/main" id="{701BF1DB-EADD-4095-9F20-CED7368777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2877" y="5480484"/>
            <a:ext cx="1027439" cy="598494"/>
          </a:xfrm>
          <a:prstGeom prst="rect">
            <a:avLst/>
          </a:prstGeom>
        </p:spPr>
      </p:pic>
      <p:pic>
        <p:nvPicPr>
          <p:cNvPr id="34" name="Image 33">
            <a:extLst>
              <a:ext uri="{FF2B5EF4-FFF2-40B4-BE49-F238E27FC236}">
                <a16:creationId xmlns:a16="http://schemas.microsoft.com/office/drawing/2014/main" id="{AE71685E-EBF8-45B1-9C04-A77BDDC1D27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80646" y="5610879"/>
            <a:ext cx="1224132" cy="276013"/>
          </a:xfrm>
          <a:prstGeom prst="rect">
            <a:avLst/>
          </a:prstGeom>
        </p:spPr>
      </p:pic>
      <p:pic>
        <p:nvPicPr>
          <p:cNvPr id="38" name="Image 37">
            <a:extLst>
              <a:ext uri="{FF2B5EF4-FFF2-40B4-BE49-F238E27FC236}">
                <a16:creationId xmlns:a16="http://schemas.microsoft.com/office/drawing/2014/main" id="{5B5EB9FB-9566-48F3-9DA2-D83B0492AA1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24154" y="5504916"/>
            <a:ext cx="1008337" cy="545048"/>
          </a:xfrm>
          <a:prstGeom prst="rect">
            <a:avLst/>
          </a:prstGeom>
        </p:spPr>
      </p:pic>
      <p:pic>
        <p:nvPicPr>
          <p:cNvPr id="39" name="Image 38">
            <a:extLst>
              <a:ext uri="{FF2B5EF4-FFF2-40B4-BE49-F238E27FC236}">
                <a16:creationId xmlns:a16="http://schemas.microsoft.com/office/drawing/2014/main" id="{D38D5CD6-2426-4DCF-969F-DAD0D0DB7E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42482" y="5553379"/>
            <a:ext cx="881840" cy="476785"/>
          </a:xfrm>
          <a:prstGeom prst="rect">
            <a:avLst/>
          </a:prstGeom>
        </p:spPr>
      </p:pic>
      <p:pic>
        <p:nvPicPr>
          <p:cNvPr id="40" name="Image 39">
            <a:extLst>
              <a:ext uri="{FF2B5EF4-FFF2-40B4-BE49-F238E27FC236}">
                <a16:creationId xmlns:a16="http://schemas.microsoft.com/office/drawing/2014/main" id="{CAA8CEC8-F124-4561-BDC0-49819638737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14922" y="5339297"/>
            <a:ext cx="881839" cy="840231"/>
          </a:xfrm>
          <a:prstGeom prst="rect">
            <a:avLst/>
          </a:prstGeom>
        </p:spPr>
      </p:pic>
      <p:pic>
        <p:nvPicPr>
          <p:cNvPr id="41" name="Image 40">
            <a:extLst>
              <a:ext uri="{FF2B5EF4-FFF2-40B4-BE49-F238E27FC236}">
                <a16:creationId xmlns:a16="http://schemas.microsoft.com/office/drawing/2014/main" id="{4FF67050-E779-486F-8B2E-9FFC79DB447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98150" y="5543681"/>
            <a:ext cx="620776" cy="460084"/>
          </a:xfrm>
          <a:prstGeom prst="rect">
            <a:avLst/>
          </a:prstGeom>
        </p:spPr>
      </p:pic>
      <p:pic>
        <p:nvPicPr>
          <p:cNvPr id="42" name="Image 41">
            <a:extLst>
              <a:ext uri="{FF2B5EF4-FFF2-40B4-BE49-F238E27FC236}">
                <a16:creationId xmlns:a16="http://schemas.microsoft.com/office/drawing/2014/main" id="{D26490CE-E5E5-4EEF-9244-8B8053D546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95922" y="5411253"/>
            <a:ext cx="881839" cy="704286"/>
          </a:xfrm>
          <a:prstGeom prst="rect">
            <a:avLst/>
          </a:prstGeom>
        </p:spPr>
      </p:pic>
      <p:pic>
        <p:nvPicPr>
          <p:cNvPr id="43" name="Image 42">
            <a:extLst>
              <a:ext uri="{FF2B5EF4-FFF2-40B4-BE49-F238E27FC236}">
                <a16:creationId xmlns:a16="http://schemas.microsoft.com/office/drawing/2014/main" id="{C43A0924-79E0-4F77-9FB9-B570BE1EC66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961688" y="5533509"/>
            <a:ext cx="670394" cy="470255"/>
          </a:xfrm>
          <a:prstGeom prst="rect">
            <a:avLst/>
          </a:prstGeom>
        </p:spPr>
      </p:pic>
      <p:pic>
        <p:nvPicPr>
          <p:cNvPr id="44" name="Image 43">
            <a:extLst>
              <a:ext uri="{FF2B5EF4-FFF2-40B4-BE49-F238E27FC236}">
                <a16:creationId xmlns:a16="http://schemas.microsoft.com/office/drawing/2014/main" id="{A0D270A2-C328-4168-82FA-5D3CEA51CC1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5540534"/>
            <a:ext cx="1152287" cy="366491"/>
          </a:xfrm>
          <a:prstGeom prst="rect">
            <a:avLst/>
          </a:prstGeom>
        </p:spPr>
      </p:pic>
      <p:pic>
        <p:nvPicPr>
          <p:cNvPr id="45" name="Image 44">
            <a:extLst>
              <a:ext uri="{FF2B5EF4-FFF2-40B4-BE49-F238E27FC236}">
                <a16:creationId xmlns:a16="http://schemas.microsoft.com/office/drawing/2014/main" id="{09DD6CC9-2A5A-4F3A-BA15-FE8667A1DB5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756801" y="5560307"/>
            <a:ext cx="1058540" cy="432000"/>
          </a:xfrm>
          <a:prstGeom prst="rect">
            <a:avLst/>
          </a:prstGeom>
        </p:spPr>
      </p:pic>
      <p:pic>
        <p:nvPicPr>
          <p:cNvPr id="46" name="Image 45">
            <a:extLst>
              <a:ext uri="{FF2B5EF4-FFF2-40B4-BE49-F238E27FC236}">
                <a16:creationId xmlns:a16="http://schemas.microsoft.com/office/drawing/2014/main" id="{3924C051-38C6-436A-A3DF-77FDE1B5501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733748" y="6336888"/>
            <a:ext cx="1054807" cy="381429"/>
          </a:xfrm>
          <a:prstGeom prst="rect">
            <a:avLst/>
          </a:prstGeom>
        </p:spPr>
      </p:pic>
      <p:pic>
        <p:nvPicPr>
          <p:cNvPr id="47" name="Image 46" descr="CE_LR_RVB_Horizontale">
            <a:extLst>
              <a:ext uri="{FF2B5EF4-FFF2-40B4-BE49-F238E27FC236}">
                <a16:creationId xmlns:a16="http://schemas.microsoft.com/office/drawing/2014/main" id="{BE3B8E75-69A2-4D6C-AE4E-BF2B85345045}"/>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1467" y="6232254"/>
            <a:ext cx="1725493" cy="407909"/>
          </a:xfrm>
          <a:prstGeom prst="rect">
            <a:avLst/>
          </a:prstGeom>
          <a:noFill/>
          <a:ln>
            <a:noFill/>
          </a:ln>
        </p:spPr>
      </p:pic>
      <p:pic>
        <p:nvPicPr>
          <p:cNvPr id="48" name="Image 47">
            <a:extLst>
              <a:ext uri="{FF2B5EF4-FFF2-40B4-BE49-F238E27FC236}">
                <a16:creationId xmlns:a16="http://schemas.microsoft.com/office/drawing/2014/main" id="{A4417751-3595-41AE-A54A-0EEC7159F51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987162" y="6203683"/>
            <a:ext cx="1008337" cy="647840"/>
          </a:xfrm>
          <a:prstGeom prst="rect">
            <a:avLst/>
          </a:prstGeom>
        </p:spPr>
      </p:pic>
      <p:pic>
        <p:nvPicPr>
          <p:cNvPr id="49" name="Image 48">
            <a:extLst>
              <a:ext uri="{FF2B5EF4-FFF2-40B4-BE49-F238E27FC236}">
                <a16:creationId xmlns:a16="http://schemas.microsoft.com/office/drawing/2014/main" id="{01CD676B-ADB5-4B2C-B303-6B13CA12365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554069" y="6306735"/>
            <a:ext cx="1329739" cy="419035"/>
          </a:xfrm>
          <a:prstGeom prst="rect">
            <a:avLst/>
          </a:prstGeom>
        </p:spPr>
      </p:pic>
      <p:pic>
        <p:nvPicPr>
          <p:cNvPr id="50" name="Image 49">
            <a:extLst>
              <a:ext uri="{FF2B5EF4-FFF2-40B4-BE49-F238E27FC236}">
                <a16:creationId xmlns:a16="http://schemas.microsoft.com/office/drawing/2014/main" id="{81C123FD-8509-42B4-B647-7E7F65D41E0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048983" y="6326316"/>
            <a:ext cx="1634268" cy="316619"/>
          </a:xfrm>
          <a:prstGeom prst="rect">
            <a:avLst/>
          </a:prstGeom>
        </p:spPr>
      </p:pic>
      <p:pic>
        <p:nvPicPr>
          <p:cNvPr id="51" name="Image 50">
            <a:extLst>
              <a:ext uri="{FF2B5EF4-FFF2-40B4-BE49-F238E27FC236}">
                <a16:creationId xmlns:a16="http://schemas.microsoft.com/office/drawing/2014/main" id="{30BF5C37-5B11-4929-A9A5-CBD963CD7BE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305350" y="6328288"/>
            <a:ext cx="1501187" cy="375927"/>
          </a:xfrm>
          <a:prstGeom prst="rect">
            <a:avLst/>
          </a:prstGeom>
        </p:spPr>
      </p:pic>
      <p:pic>
        <p:nvPicPr>
          <p:cNvPr id="52" name="Image 51">
            <a:extLst>
              <a:ext uri="{FF2B5EF4-FFF2-40B4-BE49-F238E27FC236}">
                <a16:creationId xmlns:a16="http://schemas.microsoft.com/office/drawing/2014/main" id="{4E0A9266-14DE-4A37-9363-A3C83084046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021515" y="6277734"/>
            <a:ext cx="1027439" cy="448036"/>
          </a:xfrm>
          <a:prstGeom prst="rect">
            <a:avLst/>
          </a:prstGeom>
        </p:spPr>
      </p:pic>
      <p:pic>
        <p:nvPicPr>
          <p:cNvPr id="53" name="Image 52">
            <a:extLst>
              <a:ext uri="{FF2B5EF4-FFF2-40B4-BE49-F238E27FC236}">
                <a16:creationId xmlns:a16="http://schemas.microsoft.com/office/drawing/2014/main" id="{9F308318-7E2C-4869-A69B-6080A2876F37}"/>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71131" y="5472830"/>
            <a:ext cx="1104061" cy="501897"/>
          </a:xfrm>
          <a:prstGeom prst="rect">
            <a:avLst/>
          </a:prstGeom>
        </p:spPr>
      </p:pic>
      <p:pic>
        <p:nvPicPr>
          <p:cNvPr id="54" name="Image 53">
            <a:extLst>
              <a:ext uri="{FF2B5EF4-FFF2-40B4-BE49-F238E27FC236}">
                <a16:creationId xmlns:a16="http://schemas.microsoft.com/office/drawing/2014/main" id="{CA91CEF1-EC71-44C9-83A0-8F5CD4B45772}"/>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286968" y="6239549"/>
            <a:ext cx="1008337" cy="578048"/>
          </a:xfrm>
          <a:prstGeom prst="rect">
            <a:avLst/>
          </a:prstGeom>
        </p:spPr>
      </p:pic>
    </p:spTree>
    <p:extLst>
      <p:ext uri="{BB962C8B-B14F-4D97-AF65-F5344CB8AC3E}">
        <p14:creationId xmlns:p14="http://schemas.microsoft.com/office/powerpoint/2010/main" val="2179068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2BDAD742-A010-43AD-B12C-B273269D3B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491" b="36170"/>
          <a:stretch/>
        </p:blipFill>
        <p:spPr>
          <a:xfrm>
            <a:off x="0" y="-1458"/>
            <a:ext cx="12191999" cy="1989915"/>
          </a:xfrm>
          <a:prstGeom prst="rect">
            <a:avLst/>
          </a:prstGeom>
        </p:spPr>
      </p:pic>
      <p:sp>
        <p:nvSpPr>
          <p:cNvPr id="29" name="Rectangle 28">
            <a:extLst>
              <a:ext uri="{FF2B5EF4-FFF2-40B4-BE49-F238E27FC236}">
                <a16:creationId xmlns:a16="http://schemas.microsoft.com/office/drawing/2014/main" id="{6282F5F8-768F-4EF9-9397-DF7CB518CEB3}"/>
              </a:ext>
            </a:extLst>
          </p:cNvPr>
          <p:cNvSpPr/>
          <p:nvPr/>
        </p:nvSpPr>
        <p:spPr>
          <a:xfrm>
            <a:off x="0" y="1914953"/>
            <a:ext cx="12192000" cy="4943047"/>
          </a:xfrm>
          <a:prstGeom prst="rect">
            <a:avLst/>
          </a:prstGeom>
          <a:solidFill>
            <a:srgbClr val="1D93D2">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Rectangle : coins arrondis 42">
            <a:extLst>
              <a:ext uri="{FF2B5EF4-FFF2-40B4-BE49-F238E27FC236}">
                <a16:creationId xmlns:a16="http://schemas.microsoft.com/office/drawing/2014/main" id="{D6A70694-4B1F-496A-ADB5-08754EDDE91E}"/>
              </a:ext>
            </a:extLst>
          </p:cNvPr>
          <p:cNvSpPr/>
          <p:nvPr/>
        </p:nvSpPr>
        <p:spPr>
          <a:xfrm>
            <a:off x="811022" y="73504"/>
            <a:ext cx="10481091" cy="1756800"/>
          </a:xfrm>
          <a:prstGeom prst="roundRect">
            <a:avLst/>
          </a:prstGeom>
          <a:solidFill>
            <a:srgbClr val="1D1F2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Rectangle 41">
            <a:extLst>
              <a:ext uri="{FF2B5EF4-FFF2-40B4-BE49-F238E27FC236}">
                <a16:creationId xmlns:a16="http://schemas.microsoft.com/office/drawing/2014/main" id="{A5AE8685-8977-45AC-A18C-A949CC3002BF}"/>
              </a:ext>
            </a:extLst>
          </p:cNvPr>
          <p:cNvSpPr/>
          <p:nvPr/>
        </p:nvSpPr>
        <p:spPr>
          <a:xfrm>
            <a:off x="667573" y="-232767"/>
            <a:ext cx="10856854" cy="2221224"/>
          </a:xfrm>
          <a:prstGeom prst="rect">
            <a:avLst/>
          </a:prstGeom>
          <a:noFill/>
          <a:ln cmpd="sng">
            <a:noFill/>
            <a:prstDash val="sysDash"/>
          </a:ln>
          <a:effectLst>
            <a:softEdge rad="0"/>
          </a:effectLst>
          <a:scene3d>
            <a:camera prst="orthographicFront"/>
            <a:lightRig rig="brightRoom" dir="t"/>
          </a:scene3d>
          <a:sp3d prstMaterial="powder"/>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3600" b="1" dirty="0">
                <a:ln>
                  <a:solidFill>
                    <a:srgbClr val="241315"/>
                  </a:solidFill>
                </a:ln>
                <a:solidFill>
                  <a:schemeClr val="bg1"/>
                </a:solidFill>
                <a:latin typeface="Gill Sans MT" panose="020B0502020104020203" pitchFamily="34" charset="0"/>
              </a:rPr>
              <a:t>Quelle visibilité pour les stations classées de demain ?</a:t>
            </a:r>
          </a:p>
        </p:txBody>
      </p:sp>
      <p:sp>
        <p:nvSpPr>
          <p:cNvPr id="45" name="ZoneTexte 44">
            <a:extLst>
              <a:ext uri="{FF2B5EF4-FFF2-40B4-BE49-F238E27FC236}">
                <a16:creationId xmlns:a16="http://schemas.microsoft.com/office/drawing/2014/main" id="{E72AEDBC-8FDE-4209-B56B-5E845A9010EE}"/>
              </a:ext>
            </a:extLst>
          </p:cNvPr>
          <p:cNvSpPr txBox="1"/>
          <p:nvPr/>
        </p:nvSpPr>
        <p:spPr>
          <a:xfrm>
            <a:off x="0" y="2395397"/>
            <a:ext cx="12191999" cy="2185214"/>
          </a:xfrm>
          <a:prstGeom prst="rect">
            <a:avLst/>
          </a:prstGeom>
          <a:noFill/>
        </p:spPr>
        <p:txBody>
          <a:bodyPr wrap="square" rtlCol="0">
            <a:spAutoFit/>
          </a:bodyPr>
          <a:lstStyle/>
          <a:p>
            <a:pPr algn="ctr"/>
            <a:r>
              <a:rPr lang="fr-FR" sz="2800" dirty="0">
                <a:latin typeface="Franklin Gothic Demi" panose="020B0703020102020204" pitchFamily="34" charset="0"/>
              </a:rPr>
              <a:t>NOUVEAU CLASSEMENT : UNE RÉPONSE AUX ENJEUX DE DEMAIN ?</a:t>
            </a:r>
          </a:p>
          <a:p>
            <a:pPr algn="ctr"/>
            <a:endParaRPr lang="fr-FR" sz="3200" u="sng" dirty="0">
              <a:solidFill>
                <a:srgbClr val="3A2B2D"/>
              </a:solidFill>
            </a:endParaRPr>
          </a:p>
          <a:p>
            <a:pPr algn="ctr"/>
            <a:r>
              <a:rPr lang="fr-FR" sz="3600" dirty="0">
                <a:solidFill>
                  <a:schemeClr val="bg1"/>
                </a:solidFill>
                <a:latin typeface="Yu Gothic" panose="020B0400000000000000" pitchFamily="34" charset="-128"/>
                <a:ea typeface="Yu Gothic" panose="020B0400000000000000" pitchFamily="34" charset="-128"/>
                <a:cs typeface="Leelawadee UI" panose="020B0502040204020203" pitchFamily="34" charset="-34"/>
              </a:rPr>
              <a:t>Frédéric BATTISTELLA</a:t>
            </a:r>
          </a:p>
          <a:p>
            <a:pPr algn="ctr"/>
            <a:r>
              <a:rPr lang="fr-FR" sz="2000" dirty="0">
                <a:solidFill>
                  <a:schemeClr val="bg1"/>
                </a:solidFill>
                <a:latin typeface="Eras Light ITC" panose="020B0402030504020804" pitchFamily="34" charset="0"/>
                <a:cs typeface="Calibri" panose="020F0502020204030204" pitchFamily="34" charset="0"/>
              </a:rPr>
              <a:t>Adjoint au chef du bureau des destinations touristiques</a:t>
            </a:r>
            <a:br>
              <a:rPr lang="fr-FR" sz="2000" dirty="0">
                <a:solidFill>
                  <a:schemeClr val="bg1"/>
                </a:solidFill>
                <a:latin typeface="Eras Light ITC" panose="020B0402030504020804" pitchFamily="34" charset="0"/>
                <a:cs typeface="Calibri" panose="020F0502020204030204" pitchFamily="34" charset="0"/>
              </a:rPr>
            </a:br>
            <a:r>
              <a:rPr lang="fr-FR" sz="2000" dirty="0">
                <a:solidFill>
                  <a:schemeClr val="bg1"/>
                </a:solidFill>
                <a:latin typeface="Eras Light ITC" panose="020B0402030504020804" pitchFamily="34" charset="0"/>
                <a:cs typeface="Calibri" panose="020F0502020204030204" pitchFamily="34" charset="0"/>
              </a:rPr>
              <a:t>Direction Générale des Entreprises</a:t>
            </a:r>
          </a:p>
        </p:txBody>
      </p:sp>
      <p:sp>
        <p:nvSpPr>
          <p:cNvPr id="7" name="Triangle rectangle 6">
            <a:extLst>
              <a:ext uri="{FF2B5EF4-FFF2-40B4-BE49-F238E27FC236}">
                <a16:creationId xmlns:a16="http://schemas.microsoft.com/office/drawing/2014/main" id="{6E49EB19-EDEC-4929-AA56-A0CAF44BC062}"/>
              </a:ext>
            </a:extLst>
          </p:cNvPr>
          <p:cNvSpPr/>
          <p:nvPr/>
        </p:nvSpPr>
        <p:spPr>
          <a:xfrm>
            <a:off x="-1" y="4439920"/>
            <a:ext cx="13644881" cy="2418080"/>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785255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5DFF2CB-8DD6-4A5D-88E6-85043B1F554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8423" b="37113"/>
          <a:stretch/>
        </p:blipFill>
        <p:spPr>
          <a:xfrm>
            <a:off x="0" y="0"/>
            <a:ext cx="12192000" cy="1988457"/>
          </a:xfrm>
          <a:prstGeom prst="rect">
            <a:avLst/>
          </a:prstGeom>
        </p:spPr>
      </p:pic>
      <p:sp>
        <p:nvSpPr>
          <p:cNvPr id="29" name="Rectangle 28">
            <a:extLst>
              <a:ext uri="{FF2B5EF4-FFF2-40B4-BE49-F238E27FC236}">
                <a16:creationId xmlns:a16="http://schemas.microsoft.com/office/drawing/2014/main" id="{6282F5F8-768F-4EF9-9397-DF7CB518CEB3}"/>
              </a:ext>
            </a:extLst>
          </p:cNvPr>
          <p:cNvSpPr/>
          <p:nvPr/>
        </p:nvSpPr>
        <p:spPr>
          <a:xfrm>
            <a:off x="0" y="1988457"/>
            <a:ext cx="12192000" cy="4869543"/>
          </a:xfrm>
          <a:prstGeom prst="rect">
            <a:avLst/>
          </a:prstGeom>
          <a:solidFill>
            <a:srgbClr val="1D93D2">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Rectangle : coins arrondis 42">
            <a:extLst>
              <a:ext uri="{FF2B5EF4-FFF2-40B4-BE49-F238E27FC236}">
                <a16:creationId xmlns:a16="http://schemas.microsoft.com/office/drawing/2014/main" id="{D6A70694-4B1F-496A-ADB5-08754EDDE91E}"/>
              </a:ext>
            </a:extLst>
          </p:cNvPr>
          <p:cNvSpPr/>
          <p:nvPr/>
        </p:nvSpPr>
        <p:spPr>
          <a:xfrm>
            <a:off x="811022" y="73504"/>
            <a:ext cx="10481091" cy="1756800"/>
          </a:xfrm>
          <a:prstGeom prst="roundRect">
            <a:avLst/>
          </a:prstGeom>
          <a:solidFill>
            <a:srgbClr val="1D1F2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Rectangle 41">
            <a:extLst>
              <a:ext uri="{FF2B5EF4-FFF2-40B4-BE49-F238E27FC236}">
                <a16:creationId xmlns:a16="http://schemas.microsoft.com/office/drawing/2014/main" id="{A5AE8685-8977-45AC-A18C-A949CC3002BF}"/>
              </a:ext>
            </a:extLst>
          </p:cNvPr>
          <p:cNvSpPr/>
          <p:nvPr/>
        </p:nvSpPr>
        <p:spPr>
          <a:xfrm>
            <a:off x="667573" y="-232767"/>
            <a:ext cx="10856854" cy="2221224"/>
          </a:xfrm>
          <a:prstGeom prst="rect">
            <a:avLst/>
          </a:prstGeom>
          <a:noFill/>
          <a:ln cmpd="sng">
            <a:noFill/>
            <a:prstDash val="sysDash"/>
          </a:ln>
          <a:effectLst>
            <a:softEdge rad="0"/>
          </a:effectLst>
          <a:scene3d>
            <a:camera prst="orthographicFront"/>
            <a:lightRig rig="brightRoom" dir="t"/>
          </a:scene3d>
          <a:sp3d prstMaterial="powder"/>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3600" b="1" dirty="0">
                <a:ln>
                  <a:solidFill>
                    <a:srgbClr val="241315"/>
                  </a:solidFill>
                </a:ln>
                <a:solidFill>
                  <a:schemeClr val="bg1"/>
                </a:solidFill>
                <a:latin typeface="Gill Sans MT" panose="020B0502020104020203" pitchFamily="34" charset="0"/>
              </a:rPr>
              <a:t>Quelles opportunités pour financer les projets touristiques ?</a:t>
            </a:r>
          </a:p>
        </p:txBody>
      </p:sp>
      <p:sp>
        <p:nvSpPr>
          <p:cNvPr id="45" name="ZoneTexte 44">
            <a:extLst>
              <a:ext uri="{FF2B5EF4-FFF2-40B4-BE49-F238E27FC236}">
                <a16:creationId xmlns:a16="http://schemas.microsoft.com/office/drawing/2014/main" id="{E72AEDBC-8FDE-4209-B56B-5E845A9010EE}"/>
              </a:ext>
            </a:extLst>
          </p:cNvPr>
          <p:cNvSpPr txBox="1"/>
          <p:nvPr/>
        </p:nvSpPr>
        <p:spPr>
          <a:xfrm>
            <a:off x="0" y="2395397"/>
            <a:ext cx="12191999" cy="2185214"/>
          </a:xfrm>
          <a:prstGeom prst="rect">
            <a:avLst/>
          </a:prstGeom>
          <a:noFill/>
        </p:spPr>
        <p:txBody>
          <a:bodyPr wrap="square" rtlCol="0">
            <a:spAutoFit/>
          </a:bodyPr>
          <a:lstStyle/>
          <a:p>
            <a:pPr algn="ctr"/>
            <a:r>
              <a:rPr lang="fr-FR" sz="2800" dirty="0">
                <a:latin typeface="Franklin Gothic Demi" panose="020B0703020102020204" pitchFamily="34" charset="0"/>
              </a:rPr>
              <a:t>INGÉNIERIE TOURISTIQUE ET VIABILITE DES PROJETS</a:t>
            </a:r>
          </a:p>
          <a:p>
            <a:pPr algn="ctr"/>
            <a:endParaRPr lang="fr-FR" sz="3200" u="sng" dirty="0">
              <a:solidFill>
                <a:srgbClr val="3A2B2D"/>
              </a:solidFill>
            </a:endParaRPr>
          </a:p>
          <a:p>
            <a:pPr algn="ctr"/>
            <a:r>
              <a:rPr lang="fr-FR" sz="3600" dirty="0">
                <a:solidFill>
                  <a:schemeClr val="bg1"/>
                </a:solidFill>
                <a:latin typeface="Yu Gothic" panose="020B0400000000000000" pitchFamily="34" charset="-128"/>
                <a:ea typeface="Yu Gothic" panose="020B0400000000000000" pitchFamily="34" charset="-128"/>
                <a:cs typeface="Leelawadee UI" panose="020B0502040204020203" pitchFamily="34" charset="-34"/>
              </a:rPr>
              <a:t>Vincent BOURSIER</a:t>
            </a:r>
          </a:p>
          <a:p>
            <a:pPr algn="ctr"/>
            <a:r>
              <a:rPr lang="fr-FR" sz="2000" dirty="0">
                <a:solidFill>
                  <a:schemeClr val="bg1"/>
                </a:solidFill>
                <a:latin typeface="Eras Light ITC" panose="020B0402030504020804" pitchFamily="34" charset="0"/>
                <a:cs typeface="Calibri" panose="020F0502020204030204" pitchFamily="34" charset="0"/>
              </a:rPr>
              <a:t>Responsable Appui en Développement</a:t>
            </a:r>
          </a:p>
          <a:p>
            <a:pPr algn="ctr"/>
            <a:r>
              <a:rPr lang="fr-FR" sz="2000" dirty="0">
                <a:solidFill>
                  <a:schemeClr val="bg1"/>
                </a:solidFill>
                <a:latin typeface="Eras Light ITC" panose="020B0402030504020804" pitchFamily="34" charset="0"/>
                <a:cs typeface="Calibri" panose="020F0502020204030204" pitchFamily="34" charset="0"/>
              </a:rPr>
              <a:t>Caisse des Dépôts et Consignations – Banque des territoires</a:t>
            </a:r>
          </a:p>
        </p:txBody>
      </p:sp>
      <p:sp>
        <p:nvSpPr>
          <p:cNvPr id="7" name="Triangle rectangle 6">
            <a:extLst>
              <a:ext uri="{FF2B5EF4-FFF2-40B4-BE49-F238E27FC236}">
                <a16:creationId xmlns:a16="http://schemas.microsoft.com/office/drawing/2014/main" id="{CB46786F-41ED-4458-8962-762E486FC977}"/>
              </a:ext>
            </a:extLst>
          </p:cNvPr>
          <p:cNvSpPr/>
          <p:nvPr/>
        </p:nvSpPr>
        <p:spPr>
          <a:xfrm>
            <a:off x="-1" y="4439920"/>
            <a:ext cx="13644881" cy="2418080"/>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354455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BED1107-7C7D-42AC-AAB3-D3357228E2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58" t="37382" r="11047" b="41413"/>
          <a:stretch/>
        </p:blipFill>
        <p:spPr>
          <a:xfrm>
            <a:off x="0" y="0"/>
            <a:ext cx="12192000" cy="1988457"/>
          </a:xfrm>
          <a:prstGeom prst="rect">
            <a:avLst/>
          </a:prstGeom>
        </p:spPr>
      </p:pic>
      <p:sp>
        <p:nvSpPr>
          <p:cNvPr id="29" name="Rectangle 28">
            <a:extLst>
              <a:ext uri="{FF2B5EF4-FFF2-40B4-BE49-F238E27FC236}">
                <a16:creationId xmlns:a16="http://schemas.microsoft.com/office/drawing/2014/main" id="{6282F5F8-768F-4EF9-9397-DF7CB518CEB3}"/>
              </a:ext>
            </a:extLst>
          </p:cNvPr>
          <p:cNvSpPr/>
          <p:nvPr/>
        </p:nvSpPr>
        <p:spPr>
          <a:xfrm>
            <a:off x="0" y="1988457"/>
            <a:ext cx="12192000" cy="4869543"/>
          </a:xfrm>
          <a:prstGeom prst="rect">
            <a:avLst/>
          </a:prstGeom>
          <a:solidFill>
            <a:srgbClr val="1D93D2">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Rectangle : coins arrondis 42">
            <a:extLst>
              <a:ext uri="{FF2B5EF4-FFF2-40B4-BE49-F238E27FC236}">
                <a16:creationId xmlns:a16="http://schemas.microsoft.com/office/drawing/2014/main" id="{D6A70694-4B1F-496A-ADB5-08754EDDE91E}"/>
              </a:ext>
            </a:extLst>
          </p:cNvPr>
          <p:cNvSpPr/>
          <p:nvPr/>
        </p:nvSpPr>
        <p:spPr>
          <a:xfrm>
            <a:off x="811022" y="73504"/>
            <a:ext cx="10481091" cy="1756800"/>
          </a:xfrm>
          <a:prstGeom prst="roundRect">
            <a:avLst/>
          </a:prstGeom>
          <a:solidFill>
            <a:srgbClr val="1D1F2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Rectangle 41">
            <a:extLst>
              <a:ext uri="{FF2B5EF4-FFF2-40B4-BE49-F238E27FC236}">
                <a16:creationId xmlns:a16="http://schemas.microsoft.com/office/drawing/2014/main" id="{A5AE8685-8977-45AC-A18C-A949CC3002BF}"/>
              </a:ext>
            </a:extLst>
          </p:cNvPr>
          <p:cNvSpPr/>
          <p:nvPr/>
        </p:nvSpPr>
        <p:spPr>
          <a:xfrm>
            <a:off x="667573" y="-232767"/>
            <a:ext cx="10856854" cy="2221224"/>
          </a:xfrm>
          <a:prstGeom prst="rect">
            <a:avLst/>
          </a:prstGeom>
          <a:noFill/>
          <a:ln cmpd="sng">
            <a:noFill/>
            <a:prstDash val="sysDash"/>
          </a:ln>
          <a:effectLst>
            <a:softEdge rad="0"/>
          </a:effectLst>
          <a:scene3d>
            <a:camera prst="orthographicFront"/>
            <a:lightRig rig="brightRoom" dir="t"/>
          </a:scene3d>
          <a:sp3d prstMaterial="powder"/>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3600" b="1" dirty="0">
                <a:ln>
                  <a:solidFill>
                    <a:srgbClr val="241315"/>
                  </a:solidFill>
                </a:ln>
                <a:solidFill>
                  <a:schemeClr val="bg1"/>
                </a:solidFill>
                <a:latin typeface="Gill Sans MT" panose="020B0502020104020203" pitchFamily="34" charset="0"/>
              </a:rPr>
              <a:t>Quelles opportunités pour financer les projets touristiques ?</a:t>
            </a:r>
          </a:p>
        </p:txBody>
      </p:sp>
      <p:sp>
        <p:nvSpPr>
          <p:cNvPr id="45" name="ZoneTexte 44">
            <a:extLst>
              <a:ext uri="{FF2B5EF4-FFF2-40B4-BE49-F238E27FC236}">
                <a16:creationId xmlns:a16="http://schemas.microsoft.com/office/drawing/2014/main" id="{E72AEDBC-8FDE-4209-B56B-5E845A9010EE}"/>
              </a:ext>
            </a:extLst>
          </p:cNvPr>
          <p:cNvSpPr txBox="1"/>
          <p:nvPr/>
        </p:nvSpPr>
        <p:spPr>
          <a:xfrm>
            <a:off x="0" y="2395397"/>
            <a:ext cx="12191999" cy="1938992"/>
          </a:xfrm>
          <a:prstGeom prst="rect">
            <a:avLst/>
          </a:prstGeom>
          <a:noFill/>
        </p:spPr>
        <p:txBody>
          <a:bodyPr wrap="square" rtlCol="0">
            <a:spAutoFit/>
          </a:bodyPr>
          <a:lstStyle/>
          <a:p>
            <a:pPr algn="ctr"/>
            <a:r>
              <a:rPr lang="fr-FR" sz="3200" dirty="0">
                <a:latin typeface="Franklin Gothic Demi" panose="020B0703020102020204" pitchFamily="34" charset="0"/>
              </a:rPr>
              <a:t>LE CO-FINANCEMENT BANCAIRE</a:t>
            </a:r>
          </a:p>
          <a:p>
            <a:pPr algn="ctr"/>
            <a:endParaRPr lang="fr-FR" sz="3200" u="sng" dirty="0">
              <a:solidFill>
                <a:srgbClr val="3A2B2D"/>
              </a:solidFill>
            </a:endParaRPr>
          </a:p>
          <a:p>
            <a:pPr algn="ctr"/>
            <a:r>
              <a:rPr lang="fr-FR" sz="3600" dirty="0">
                <a:solidFill>
                  <a:schemeClr val="bg1"/>
                </a:solidFill>
                <a:latin typeface="Yu Gothic" panose="020B0400000000000000" pitchFamily="34" charset="-128"/>
                <a:ea typeface="Yu Gothic" panose="020B0400000000000000" pitchFamily="34" charset="-128"/>
                <a:cs typeface="Leelawadee UI" panose="020B0502040204020203" pitchFamily="34" charset="-34"/>
              </a:rPr>
              <a:t>Michel POUDADE</a:t>
            </a:r>
          </a:p>
          <a:p>
            <a:pPr algn="ctr"/>
            <a:r>
              <a:rPr lang="fr-FR" sz="2000" dirty="0">
                <a:solidFill>
                  <a:schemeClr val="bg1"/>
                </a:solidFill>
                <a:latin typeface="Eras Light ITC" panose="020B0402030504020804" pitchFamily="34" charset="0"/>
                <a:cs typeface="Calibri" panose="020F0502020204030204" pitchFamily="34" charset="0"/>
              </a:rPr>
              <a:t>Maire des Angles (66)</a:t>
            </a:r>
          </a:p>
        </p:txBody>
      </p:sp>
      <p:sp>
        <p:nvSpPr>
          <p:cNvPr id="7" name="Triangle rectangle 6">
            <a:extLst>
              <a:ext uri="{FF2B5EF4-FFF2-40B4-BE49-F238E27FC236}">
                <a16:creationId xmlns:a16="http://schemas.microsoft.com/office/drawing/2014/main" id="{8C1AF2F6-6A96-42C2-AC66-47DCA5A55BF0}"/>
              </a:ext>
            </a:extLst>
          </p:cNvPr>
          <p:cNvSpPr/>
          <p:nvPr/>
        </p:nvSpPr>
        <p:spPr>
          <a:xfrm>
            <a:off x="-1" y="4439920"/>
            <a:ext cx="13644881" cy="2418080"/>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760334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EA11BC7-386A-4C31-9299-91ABD91B8C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016" t="17866" r="1474" b="61877"/>
          <a:stretch/>
        </p:blipFill>
        <p:spPr>
          <a:xfrm>
            <a:off x="0" y="0"/>
            <a:ext cx="12192000" cy="1988456"/>
          </a:xfrm>
          <a:prstGeom prst="rect">
            <a:avLst/>
          </a:prstGeom>
        </p:spPr>
      </p:pic>
      <p:sp>
        <p:nvSpPr>
          <p:cNvPr id="29" name="Rectangle 28">
            <a:extLst>
              <a:ext uri="{FF2B5EF4-FFF2-40B4-BE49-F238E27FC236}">
                <a16:creationId xmlns:a16="http://schemas.microsoft.com/office/drawing/2014/main" id="{6282F5F8-768F-4EF9-9397-DF7CB518CEB3}"/>
              </a:ext>
            </a:extLst>
          </p:cNvPr>
          <p:cNvSpPr/>
          <p:nvPr/>
        </p:nvSpPr>
        <p:spPr>
          <a:xfrm>
            <a:off x="0" y="1988457"/>
            <a:ext cx="12192000" cy="4869544"/>
          </a:xfrm>
          <a:prstGeom prst="rect">
            <a:avLst/>
          </a:prstGeom>
          <a:solidFill>
            <a:srgbClr val="1D93D2">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Rectangle : coins arrondis 42">
            <a:extLst>
              <a:ext uri="{FF2B5EF4-FFF2-40B4-BE49-F238E27FC236}">
                <a16:creationId xmlns:a16="http://schemas.microsoft.com/office/drawing/2014/main" id="{D6A70694-4B1F-496A-ADB5-08754EDDE91E}"/>
              </a:ext>
            </a:extLst>
          </p:cNvPr>
          <p:cNvSpPr/>
          <p:nvPr/>
        </p:nvSpPr>
        <p:spPr>
          <a:xfrm>
            <a:off x="811022" y="73504"/>
            <a:ext cx="10481091" cy="1756800"/>
          </a:xfrm>
          <a:prstGeom prst="roundRect">
            <a:avLst/>
          </a:prstGeom>
          <a:solidFill>
            <a:srgbClr val="1D1F2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Rectangle 41">
            <a:extLst>
              <a:ext uri="{FF2B5EF4-FFF2-40B4-BE49-F238E27FC236}">
                <a16:creationId xmlns:a16="http://schemas.microsoft.com/office/drawing/2014/main" id="{A5AE8685-8977-45AC-A18C-A949CC3002BF}"/>
              </a:ext>
            </a:extLst>
          </p:cNvPr>
          <p:cNvSpPr/>
          <p:nvPr/>
        </p:nvSpPr>
        <p:spPr>
          <a:xfrm>
            <a:off x="667573" y="-232767"/>
            <a:ext cx="10856854" cy="2221224"/>
          </a:xfrm>
          <a:prstGeom prst="rect">
            <a:avLst/>
          </a:prstGeom>
          <a:noFill/>
          <a:ln cmpd="sng">
            <a:noFill/>
            <a:prstDash val="sysDash"/>
          </a:ln>
          <a:effectLst>
            <a:softEdge rad="0"/>
          </a:effectLst>
          <a:scene3d>
            <a:camera prst="orthographicFront"/>
            <a:lightRig rig="brightRoom" dir="t"/>
          </a:scene3d>
          <a:sp3d prstMaterial="powder"/>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3600" b="1" dirty="0">
                <a:ln>
                  <a:solidFill>
                    <a:srgbClr val="241315"/>
                  </a:solidFill>
                </a:ln>
                <a:solidFill>
                  <a:schemeClr val="bg1"/>
                </a:solidFill>
                <a:latin typeface="Gill Sans MT" panose="020B0502020104020203" pitchFamily="34" charset="0"/>
              </a:rPr>
              <a:t>Quelles opportunités pour financer les projets touristiques ?</a:t>
            </a:r>
          </a:p>
        </p:txBody>
      </p:sp>
      <p:sp>
        <p:nvSpPr>
          <p:cNvPr id="45" name="ZoneTexte 44">
            <a:extLst>
              <a:ext uri="{FF2B5EF4-FFF2-40B4-BE49-F238E27FC236}">
                <a16:creationId xmlns:a16="http://schemas.microsoft.com/office/drawing/2014/main" id="{E72AEDBC-8FDE-4209-B56B-5E845A9010EE}"/>
              </a:ext>
            </a:extLst>
          </p:cNvPr>
          <p:cNvSpPr txBox="1"/>
          <p:nvPr/>
        </p:nvSpPr>
        <p:spPr>
          <a:xfrm>
            <a:off x="0" y="2395397"/>
            <a:ext cx="12191999" cy="1877437"/>
          </a:xfrm>
          <a:prstGeom prst="rect">
            <a:avLst/>
          </a:prstGeom>
          <a:noFill/>
        </p:spPr>
        <p:txBody>
          <a:bodyPr wrap="square" rtlCol="0">
            <a:spAutoFit/>
          </a:bodyPr>
          <a:lstStyle/>
          <a:p>
            <a:pPr algn="ctr"/>
            <a:r>
              <a:rPr lang="fr-FR" sz="2800" dirty="0">
                <a:latin typeface="Franklin Gothic Demi" panose="020B0703020102020204" pitchFamily="34" charset="0"/>
              </a:rPr>
              <a:t>POINT SUR LA SITUATION FINANCIERE DES COMMUNES TOURISTIQUES</a:t>
            </a:r>
          </a:p>
          <a:p>
            <a:pPr algn="ctr"/>
            <a:endParaRPr lang="fr-FR" sz="3200" u="sng" dirty="0">
              <a:solidFill>
                <a:srgbClr val="3A2B2D"/>
              </a:solidFill>
            </a:endParaRPr>
          </a:p>
          <a:p>
            <a:pPr algn="ctr"/>
            <a:r>
              <a:rPr lang="fr-FR" sz="3600" dirty="0">
                <a:solidFill>
                  <a:schemeClr val="bg1"/>
                </a:solidFill>
                <a:latin typeface="Yu Gothic" panose="020B0400000000000000" pitchFamily="34" charset="-128"/>
                <a:ea typeface="Yu Gothic" panose="020B0400000000000000" pitchFamily="34" charset="-128"/>
                <a:cs typeface="Leelawadee UI" panose="020B0502040204020203" pitchFamily="34" charset="-34"/>
              </a:rPr>
              <a:t>Xavier ROSEREN</a:t>
            </a:r>
          </a:p>
          <a:p>
            <a:pPr algn="ctr"/>
            <a:r>
              <a:rPr lang="fr-FR" sz="2000" dirty="0">
                <a:solidFill>
                  <a:schemeClr val="bg1"/>
                </a:solidFill>
                <a:latin typeface="Eras Light ITC" panose="020B0402030504020804" pitchFamily="34" charset="0"/>
                <a:cs typeface="Calibri" panose="020F0502020204030204" pitchFamily="34" charset="0"/>
              </a:rPr>
              <a:t>Député de la Haute-Savoie</a:t>
            </a:r>
          </a:p>
        </p:txBody>
      </p:sp>
      <p:sp>
        <p:nvSpPr>
          <p:cNvPr id="7" name="Triangle rectangle 6">
            <a:extLst>
              <a:ext uri="{FF2B5EF4-FFF2-40B4-BE49-F238E27FC236}">
                <a16:creationId xmlns:a16="http://schemas.microsoft.com/office/drawing/2014/main" id="{ACD96594-2330-409A-8638-C2C61C8B8FBB}"/>
              </a:ext>
            </a:extLst>
          </p:cNvPr>
          <p:cNvSpPr/>
          <p:nvPr/>
        </p:nvSpPr>
        <p:spPr>
          <a:xfrm>
            <a:off x="-1" y="4439920"/>
            <a:ext cx="13644881" cy="2418080"/>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2725906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DF3FDEC-A162-457D-AC19-76A97EEAFA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5832" r="-1104" b="15667"/>
          <a:stretch/>
        </p:blipFill>
        <p:spPr>
          <a:xfrm>
            <a:off x="0" y="-330200"/>
            <a:ext cx="12337559" cy="2318657"/>
          </a:xfrm>
          <a:prstGeom prst="rect">
            <a:avLst/>
          </a:prstGeom>
        </p:spPr>
      </p:pic>
      <p:sp>
        <p:nvSpPr>
          <p:cNvPr id="29" name="Rectangle 28">
            <a:extLst>
              <a:ext uri="{FF2B5EF4-FFF2-40B4-BE49-F238E27FC236}">
                <a16:creationId xmlns:a16="http://schemas.microsoft.com/office/drawing/2014/main" id="{6282F5F8-768F-4EF9-9397-DF7CB518CEB3}"/>
              </a:ext>
            </a:extLst>
          </p:cNvPr>
          <p:cNvSpPr/>
          <p:nvPr/>
        </p:nvSpPr>
        <p:spPr>
          <a:xfrm>
            <a:off x="0" y="1988457"/>
            <a:ext cx="12192000" cy="4869543"/>
          </a:xfrm>
          <a:prstGeom prst="rect">
            <a:avLst/>
          </a:prstGeom>
          <a:solidFill>
            <a:srgbClr val="1D93D2">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Rectangle : coins arrondis 42">
            <a:extLst>
              <a:ext uri="{FF2B5EF4-FFF2-40B4-BE49-F238E27FC236}">
                <a16:creationId xmlns:a16="http://schemas.microsoft.com/office/drawing/2014/main" id="{D6A70694-4B1F-496A-ADB5-08754EDDE91E}"/>
              </a:ext>
            </a:extLst>
          </p:cNvPr>
          <p:cNvSpPr/>
          <p:nvPr/>
        </p:nvSpPr>
        <p:spPr>
          <a:xfrm>
            <a:off x="811022" y="73504"/>
            <a:ext cx="10481091" cy="1756800"/>
          </a:xfrm>
          <a:prstGeom prst="roundRect">
            <a:avLst/>
          </a:prstGeom>
          <a:solidFill>
            <a:srgbClr val="1D1F2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Rectangle 41">
            <a:extLst>
              <a:ext uri="{FF2B5EF4-FFF2-40B4-BE49-F238E27FC236}">
                <a16:creationId xmlns:a16="http://schemas.microsoft.com/office/drawing/2014/main" id="{A5AE8685-8977-45AC-A18C-A949CC3002BF}"/>
              </a:ext>
            </a:extLst>
          </p:cNvPr>
          <p:cNvSpPr/>
          <p:nvPr/>
        </p:nvSpPr>
        <p:spPr>
          <a:xfrm>
            <a:off x="667573" y="-232767"/>
            <a:ext cx="10856854" cy="1756800"/>
          </a:xfrm>
          <a:prstGeom prst="rect">
            <a:avLst/>
          </a:prstGeom>
          <a:noFill/>
          <a:ln cmpd="sng">
            <a:noFill/>
            <a:prstDash val="sysDash"/>
          </a:ln>
          <a:effectLst>
            <a:softEdge rad="0"/>
          </a:effectLst>
          <a:scene3d>
            <a:camera prst="orthographicFront"/>
            <a:lightRig rig="brightRoom" dir="t"/>
          </a:scene3d>
          <a:sp3d prstMaterial="powder"/>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3600" b="1" dirty="0">
                <a:ln>
                  <a:solidFill>
                    <a:srgbClr val="241315"/>
                  </a:solidFill>
                </a:ln>
                <a:solidFill>
                  <a:schemeClr val="bg1"/>
                </a:solidFill>
                <a:latin typeface="Gill Sans MT" panose="020B0502020104020203" pitchFamily="34" charset="0"/>
              </a:rPr>
              <a:t>Quelles opportunités pour financer les projets touristiques ?</a:t>
            </a:r>
          </a:p>
        </p:txBody>
      </p:sp>
      <p:sp>
        <p:nvSpPr>
          <p:cNvPr id="45" name="ZoneTexte 44">
            <a:extLst>
              <a:ext uri="{FF2B5EF4-FFF2-40B4-BE49-F238E27FC236}">
                <a16:creationId xmlns:a16="http://schemas.microsoft.com/office/drawing/2014/main" id="{E72AEDBC-8FDE-4209-B56B-5E845A9010EE}"/>
              </a:ext>
            </a:extLst>
          </p:cNvPr>
          <p:cNvSpPr txBox="1"/>
          <p:nvPr/>
        </p:nvSpPr>
        <p:spPr>
          <a:xfrm>
            <a:off x="0" y="2395397"/>
            <a:ext cx="12191999" cy="1938992"/>
          </a:xfrm>
          <a:prstGeom prst="rect">
            <a:avLst/>
          </a:prstGeom>
          <a:noFill/>
        </p:spPr>
        <p:txBody>
          <a:bodyPr wrap="square" rtlCol="0">
            <a:spAutoFit/>
          </a:bodyPr>
          <a:lstStyle/>
          <a:p>
            <a:pPr algn="ctr"/>
            <a:r>
              <a:rPr lang="fr-FR" sz="3200" dirty="0">
                <a:latin typeface="Franklin Gothic Demi" panose="020B0703020102020204" pitchFamily="34" charset="0"/>
              </a:rPr>
              <a:t>TÉMOIGNAGE</a:t>
            </a:r>
          </a:p>
          <a:p>
            <a:pPr algn="ctr"/>
            <a:endParaRPr lang="fr-FR" sz="3200" u="sng" dirty="0">
              <a:solidFill>
                <a:srgbClr val="3A2B2D"/>
              </a:solidFill>
            </a:endParaRPr>
          </a:p>
          <a:p>
            <a:pPr algn="ctr"/>
            <a:r>
              <a:rPr lang="fr-FR" sz="3600" dirty="0" err="1">
                <a:solidFill>
                  <a:schemeClr val="bg1"/>
                </a:solidFill>
                <a:latin typeface="Yu Gothic" panose="020B0400000000000000" pitchFamily="34" charset="-128"/>
                <a:ea typeface="Yu Gothic" panose="020B0400000000000000" pitchFamily="34" charset="-128"/>
                <a:cs typeface="Leelawadee UI" panose="020B0502040204020203" pitchFamily="34" charset="-34"/>
              </a:rPr>
              <a:t>Erven</a:t>
            </a:r>
            <a:r>
              <a:rPr lang="fr-FR" sz="3600" dirty="0">
                <a:solidFill>
                  <a:schemeClr val="bg1"/>
                </a:solidFill>
                <a:latin typeface="Yu Gothic" panose="020B0400000000000000" pitchFamily="34" charset="-128"/>
                <a:ea typeface="Yu Gothic" panose="020B0400000000000000" pitchFamily="34" charset="-128"/>
                <a:cs typeface="Leelawadee UI" panose="020B0502040204020203" pitchFamily="34" charset="-34"/>
              </a:rPr>
              <a:t> LEON</a:t>
            </a:r>
          </a:p>
          <a:p>
            <a:pPr algn="ctr"/>
            <a:r>
              <a:rPr lang="fr-FR" sz="2000" dirty="0">
                <a:solidFill>
                  <a:schemeClr val="bg1"/>
                </a:solidFill>
                <a:latin typeface="Eras Light ITC" panose="020B0402030504020804" pitchFamily="34" charset="0"/>
                <a:cs typeface="Calibri" panose="020F0502020204030204" pitchFamily="34" charset="0"/>
              </a:rPr>
              <a:t>Maire de Perros-Guirec (22)</a:t>
            </a:r>
          </a:p>
        </p:txBody>
      </p:sp>
      <p:sp>
        <p:nvSpPr>
          <p:cNvPr id="7" name="Triangle rectangle 6">
            <a:extLst>
              <a:ext uri="{FF2B5EF4-FFF2-40B4-BE49-F238E27FC236}">
                <a16:creationId xmlns:a16="http://schemas.microsoft.com/office/drawing/2014/main" id="{397F4F0C-7267-44FD-9933-2EA495431FFD}"/>
              </a:ext>
            </a:extLst>
          </p:cNvPr>
          <p:cNvSpPr/>
          <p:nvPr/>
        </p:nvSpPr>
        <p:spPr>
          <a:xfrm>
            <a:off x="-1" y="4439920"/>
            <a:ext cx="13644881" cy="2418080"/>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436136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E7EC2816-FA4F-47CF-8AE6-0BE7E6E1909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2651" t="19094" r="8275" b="61209"/>
          <a:stretch/>
        </p:blipFill>
        <p:spPr>
          <a:xfrm>
            <a:off x="-1" y="0"/>
            <a:ext cx="12192001" cy="1988457"/>
          </a:xfrm>
          <a:prstGeom prst="rect">
            <a:avLst/>
          </a:prstGeom>
        </p:spPr>
      </p:pic>
      <p:sp>
        <p:nvSpPr>
          <p:cNvPr id="29" name="Rectangle 28">
            <a:extLst>
              <a:ext uri="{FF2B5EF4-FFF2-40B4-BE49-F238E27FC236}">
                <a16:creationId xmlns:a16="http://schemas.microsoft.com/office/drawing/2014/main" id="{6282F5F8-768F-4EF9-9397-DF7CB518CEB3}"/>
              </a:ext>
            </a:extLst>
          </p:cNvPr>
          <p:cNvSpPr/>
          <p:nvPr/>
        </p:nvSpPr>
        <p:spPr>
          <a:xfrm>
            <a:off x="0" y="1988457"/>
            <a:ext cx="12192000" cy="4869543"/>
          </a:xfrm>
          <a:prstGeom prst="rect">
            <a:avLst/>
          </a:prstGeom>
          <a:solidFill>
            <a:srgbClr val="1D93D2">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Rectangle : coins arrondis 42">
            <a:extLst>
              <a:ext uri="{FF2B5EF4-FFF2-40B4-BE49-F238E27FC236}">
                <a16:creationId xmlns:a16="http://schemas.microsoft.com/office/drawing/2014/main" id="{D6A70694-4B1F-496A-ADB5-08754EDDE91E}"/>
              </a:ext>
            </a:extLst>
          </p:cNvPr>
          <p:cNvSpPr/>
          <p:nvPr/>
        </p:nvSpPr>
        <p:spPr>
          <a:xfrm>
            <a:off x="811022" y="73504"/>
            <a:ext cx="10481091" cy="1756800"/>
          </a:xfrm>
          <a:prstGeom prst="roundRect">
            <a:avLst/>
          </a:prstGeom>
          <a:solidFill>
            <a:srgbClr val="1D1F2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Rectangle 41">
            <a:extLst>
              <a:ext uri="{FF2B5EF4-FFF2-40B4-BE49-F238E27FC236}">
                <a16:creationId xmlns:a16="http://schemas.microsoft.com/office/drawing/2014/main" id="{A5AE8685-8977-45AC-A18C-A949CC3002BF}"/>
              </a:ext>
            </a:extLst>
          </p:cNvPr>
          <p:cNvSpPr/>
          <p:nvPr/>
        </p:nvSpPr>
        <p:spPr>
          <a:xfrm>
            <a:off x="667573" y="-232767"/>
            <a:ext cx="10856854" cy="2221224"/>
          </a:xfrm>
          <a:prstGeom prst="rect">
            <a:avLst/>
          </a:prstGeom>
          <a:noFill/>
          <a:ln cmpd="sng">
            <a:noFill/>
            <a:prstDash val="sysDash"/>
          </a:ln>
          <a:effectLst>
            <a:softEdge rad="0"/>
          </a:effectLst>
          <a:scene3d>
            <a:camera prst="orthographicFront"/>
            <a:lightRig rig="brightRoom" dir="t"/>
          </a:scene3d>
          <a:sp3d prstMaterial="powder"/>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3600" b="1" dirty="0">
                <a:ln>
                  <a:solidFill>
                    <a:srgbClr val="241315"/>
                  </a:solidFill>
                </a:ln>
                <a:solidFill>
                  <a:schemeClr val="bg1"/>
                </a:solidFill>
                <a:latin typeface="Gill Sans MT" panose="020B0502020104020203" pitchFamily="34" charset="0"/>
              </a:rPr>
              <a:t>Quelles opportunités pour financer les projets touristiques ?</a:t>
            </a:r>
          </a:p>
        </p:txBody>
      </p:sp>
      <p:sp>
        <p:nvSpPr>
          <p:cNvPr id="45" name="ZoneTexte 44">
            <a:extLst>
              <a:ext uri="{FF2B5EF4-FFF2-40B4-BE49-F238E27FC236}">
                <a16:creationId xmlns:a16="http://schemas.microsoft.com/office/drawing/2014/main" id="{E72AEDBC-8FDE-4209-B56B-5E845A9010EE}"/>
              </a:ext>
            </a:extLst>
          </p:cNvPr>
          <p:cNvSpPr txBox="1"/>
          <p:nvPr/>
        </p:nvSpPr>
        <p:spPr>
          <a:xfrm>
            <a:off x="0" y="2395397"/>
            <a:ext cx="12191999" cy="1938992"/>
          </a:xfrm>
          <a:prstGeom prst="rect">
            <a:avLst/>
          </a:prstGeom>
          <a:noFill/>
        </p:spPr>
        <p:txBody>
          <a:bodyPr wrap="square" rtlCol="0">
            <a:spAutoFit/>
          </a:bodyPr>
          <a:lstStyle/>
          <a:p>
            <a:pPr algn="ctr"/>
            <a:r>
              <a:rPr lang="fr-FR" sz="3200" dirty="0">
                <a:latin typeface="Franklin Gothic Demi" panose="020B0703020102020204" pitchFamily="34" charset="0"/>
              </a:rPr>
              <a:t>LA MISSION PATRIMOINE</a:t>
            </a:r>
          </a:p>
          <a:p>
            <a:pPr algn="ctr"/>
            <a:endParaRPr lang="fr-FR" sz="3200" u="sng" dirty="0">
              <a:solidFill>
                <a:srgbClr val="3A2B2D"/>
              </a:solidFill>
            </a:endParaRPr>
          </a:p>
          <a:p>
            <a:pPr algn="ctr"/>
            <a:r>
              <a:rPr lang="fr-FR" sz="3600" dirty="0">
                <a:solidFill>
                  <a:schemeClr val="bg1"/>
                </a:solidFill>
                <a:latin typeface="Yu Gothic" panose="020B0400000000000000" pitchFamily="34" charset="-128"/>
                <a:ea typeface="Yu Gothic" panose="020B0400000000000000" pitchFamily="34" charset="-128"/>
                <a:cs typeface="Leelawadee UI" panose="020B0502040204020203" pitchFamily="34" charset="-34"/>
              </a:rPr>
              <a:t>Christopher JONES</a:t>
            </a:r>
          </a:p>
          <a:p>
            <a:pPr algn="ctr"/>
            <a:r>
              <a:rPr lang="fr-FR" sz="2000" dirty="0">
                <a:solidFill>
                  <a:schemeClr val="bg1"/>
                </a:solidFill>
                <a:latin typeface="Eras Light ITC" panose="020B0402030504020804" pitchFamily="34" charset="0"/>
                <a:cs typeface="Calibri" panose="020F0502020204030204" pitchFamily="34" charset="0"/>
              </a:rPr>
              <a:t>Responsable du Département Relations Institutionnelles chez FDJ</a:t>
            </a:r>
          </a:p>
        </p:txBody>
      </p:sp>
      <p:sp>
        <p:nvSpPr>
          <p:cNvPr id="7" name="Triangle rectangle 6">
            <a:extLst>
              <a:ext uri="{FF2B5EF4-FFF2-40B4-BE49-F238E27FC236}">
                <a16:creationId xmlns:a16="http://schemas.microsoft.com/office/drawing/2014/main" id="{D997E9D7-F51D-47A9-B773-C69379FD2175}"/>
              </a:ext>
            </a:extLst>
          </p:cNvPr>
          <p:cNvSpPr/>
          <p:nvPr/>
        </p:nvSpPr>
        <p:spPr>
          <a:xfrm>
            <a:off x="-1" y="4439920"/>
            <a:ext cx="13644881" cy="2418080"/>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268873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75A11661-0141-4CBB-981B-E43E2CF016B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745" t="65068" r="8745" b="15424"/>
          <a:stretch/>
        </p:blipFill>
        <p:spPr>
          <a:xfrm>
            <a:off x="0" y="0"/>
            <a:ext cx="12192000" cy="1914954"/>
          </a:xfrm>
          <a:prstGeom prst="rect">
            <a:avLst/>
          </a:prstGeom>
        </p:spPr>
      </p:pic>
      <p:sp>
        <p:nvSpPr>
          <p:cNvPr id="29" name="Rectangle 28">
            <a:extLst>
              <a:ext uri="{FF2B5EF4-FFF2-40B4-BE49-F238E27FC236}">
                <a16:creationId xmlns:a16="http://schemas.microsoft.com/office/drawing/2014/main" id="{6282F5F8-768F-4EF9-9397-DF7CB518CEB3}"/>
              </a:ext>
            </a:extLst>
          </p:cNvPr>
          <p:cNvSpPr/>
          <p:nvPr/>
        </p:nvSpPr>
        <p:spPr>
          <a:xfrm>
            <a:off x="0" y="1914955"/>
            <a:ext cx="12192000" cy="4943046"/>
          </a:xfrm>
          <a:prstGeom prst="rect">
            <a:avLst/>
          </a:prstGeom>
          <a:solidFill>
            <a:srgbClr val="1D93D2">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Rectangle : coins arrondis 42">
            <a:extLst>
              <a:ext uri="{FF2B5EF4-FFF2-40B4-BE49-F238E27FC236}">
                <a16:creationId xmlns:a16="http://schemas.microsoft.com/office/drawing/2014/main" id="{D6A70694-4B1F-496A-ADB5-08754EDDE91E}"/>
              </a:ext>
            </a:extLst>
          </p:cNvPr>
          <p:cNvSpPr/>
          <p:nvPr/>
        </p:nvSpPr>
        <p:spPr>
          <a:xfrm>
            <a:off x="811022" y="73504"/>
            <a:ext cx="10481091" cy="1756800"/>
          </a:xfrm>
          <a:prstGeom prst="roundRect">
            <a:avLst/>
          </a:prstGeom>
          <a:solidFill>
            <a:srgbClr val="1D1F2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Rectangle 41">
            <a:extLst>
              <a:ext uri="{FF2B5EF4-FFF2-40B4-BE49-F238E27FC236}">
                <a16:creationId xmlns:a16="http://schemas.microsoft.com/office/drawing/2014/main" id="{A5AE8685-8977-45AC-A18C-A949CC3002BF}"/>
              </a:ext>
            </a:extLst>
          </p:cNvPr>
          <p:cNvSpPr/>
          <p:nvPr/>
        </p:nvSpPr>
        <p:spPr>
          <a:xfrm>
            <a:off x="667573" y="-232767"/>
            <a:ext cx="10856854" cy="2221224"/>
          </a:xfrm>
          <a:prstGeom prst="rect">
            <a:avLst/>
          </a:prstGeom>
          <a:noFill/>
          <a:ln cmpd="sng">
            <a:noFill/>
            <a:prstDash val="sysDash"/>
          </a:ln>
          <a:effectLst>
            <a:softEdge rad="0"/>
          </a:effectLst>
          <a:scene3d>
            <a:camera prst="orthographicFront"/>
            <a:lightRig rig="brightRoom" dir="t"/>
          </a:scene3d>
          <a:sp3d prstMaterial="powder"/>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3600" b="1" dirty="0">
                <a:ln>
                  <a:solidFill>
                    <a:srgbClr val="241315"/>
                  </a:solidFill>
                </a:ln>
                <a:solidFill>
                  <a:schemeClr val="bg1"/>
                </a:solidFill>
                <a:latin typeface="Gill Sans MT" panose="020B0502020104020203" pitchFamily="34" charset="0"/>
              </a:rPr>
              <a:t>Quelles opportunités pour financer les projets touristiques ?</a:t>
            </a:r>
          </a:p>
        </p:txBody>
      </p:sp>
      <p:sp>
        <p:nvSpPr>
          <p:cNvPr id="45" name="ZoneTexte 44">
            <a:extLst>
              <a:ext uri="{FF2B5EF4-FFF2-40B4-BE49-F238E27FC236}">
                <a16:creationId xmlns:a16="http://schemas.microsoft.com/office/drawing/2014/main" id="{E72AEDBC-8FDE-4209-B56B-5E845A9010EE}"/>
              </a:ext>
            </a:extLst>
          </p:cNvPr>
          <p:cNvSpPr txBox="1"/>
          <p:nvPr/>
        </p:nvSpPr>
        <p:spPr>
          <a:xfrm>
            <a:off x="0" y="2395397"/>
            <a:ext cx="12191999" cy="1938992"/>
          </a:xfrm>
          <a:prstGeom prst="rect">
            <a:avLst/>
          </a:prstGeom>
          <a:noFill/>
        </p:spPr>
        <p:txBody>
          <a:bodyPr wrap="square" rtlCol="0">
            <a:spAutoFit/>
          </a:bodyPr>
          <a:lstStyle/>
          <a:p>
            <a:pPr algn="ctr"/>
            <a:r>
              <a:rPr lang="fr-FR" sz="3200" dirty="0">
                <a:latin typeface="Franklin Gothic Demi" panose="020B0703020102020204" pitchFamily="34" charset="0"/>
              </a:rPr>
              <a:t>RÉNOVATION ET FINANCEMENT DES TRAVAUX</a:t>
            </a:r>
          </a:p>
          <a:p>
            <a:pPr algn="ctr"/>
            <a:endParaRPr lang="fr-FR" sz="3200" u="sng" dirty="0">
              <a:solidFill>
                <a:srgbClr val="3A2B2D"/>
              </a:solidFill>
            </a:endParaRPr>
          </a:p>
          <a:p>
            <a:pPr algn="ctr"/>
            <a:r>
              <a:rPr lang="fr-FR" sz="3600" dirty="0">
                <a:solidFill>
                  <a:schemeClr val="bg1"/>
                </a:solidFill>
                <a:latin typeface="Yu Gothic" panose="020B0400000000000000" pitchFamily="34" charset="-128"/>
                <a:ea typeface="Yu Gothic" panose="020B0400000000000000" pitchFamily="34" charset="-128"/>
                <a:cs typeface="Leelawadee UI" panose="020B0502040204020203" pitchFamily="34" charset="-34"/>
              </a:rPr>
              <a:t>Hugues SARTRE</a:t>
            </a:r>
          </a:p>
          <a:p>
            <a:pPr algn="ctr"/>
            <a:r>
              <a:rPr lang="fr-FR" sz="2000" dirty="0">
                <a:solidFill>
                  <a:schemeClr val="bg1"/>
                </a:solidFill>
                <a:latin typeface="Eras Light ITC" panose="020B0402030504020804" pitchFamily="34" charset="0"/>
                <a:cs typeface="Calibri" panose="020F0502020204030204" pitchFamily="34" charset="0"/>
              </a:rPr>
              <a:t>Directeur de GEO PLC</a:t>
            </a:r>
          </a:p>
        </p:txBody>
      </p:sp>
      <p:sp>
        <p:nvSpPr>
          <p:cNvPr id="7" name="Triangle rectangle 6">
            <a:extLst>
              <a:ext uri="{FF2B5EF4-FFF2-40B4-BE49-F238E27FC236}">
                <a16:creationId xmlns:a16="http://schemas.microsoft.com/office/drawing/2014/main" id="{27E84EA8-D536-4286-A30B-6F22FF204CD4}"/>
              </a:ext>
            </a:extLst>
          </p:cNvPr>
          <p:cNvSpPr/>
          <p:nvPr/>
        </p:nvSpPr>
        <p:spPr>
          <a:xfrm>
            <a:off x="-1" y="4439920"/>
            <a:ext cx="13644881" cy="2418080"/>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250532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FB0F0A2-D445-49AD-9CA9-7DD399E0A6B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0393" b="23254"/>
          <a:stretch/>
        </p:blipFill>
        <p:spPr>
          <a:xfrm>
            <a:off x="0" y="0"/>
            <a:ext cx="12192000" cy="1988458"/>
          </a:xfrm>
          <a:prstGeom prst="rect">
            <a:avLst/>
          </a:prstGeom>
        </p:spPr>
      </p:pic>
      <p:sp>
        <p:nvSpPr>
          <p:cNvPr id="29" name="Rectangle 28">
            <a:extLst>
              <a:ext uri="{FF2B5EF4-FFF2-40B4-BE49-F238E27FC236}">
                <a16:creationId xmlns:a16="http://schemas.microsoft.com/office/drawing/2014/main" id="{6282F5F8-768F-4EF9-9397-DF7CB518CEB3}"/>
              </a:ext>
            </a:extLst>
          </p:cNvPr>
          <p:cNvSpPr/>
          <p:nvPr/>
        </p:nvSpPr>
        <p:spPr>
          <a:xfrm>
            <a:off x="0" y="1988457"/>
            <a:ext cx="12192000" cy="4869543"/>
          </a:xfrm>
          <a:prstGeom prst="rect">
            <a:avLst/>
          </a:prstGeom>
          <a:solidFill>
            <a:srgbClr val="1D93D2">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Rectangle : coins arrondis 42">
            <a:extLst>
              <a:ext uri="{FF2B5EF4-FFF2-40B4-BE49-F238E27FC236}">
                <a16:creationId xmlns:a16="http://schemas.microsoft.com/office/drawing/2014/main" id="{D6A70694-4B1F-496A-ADB5-08754EDDE91E}"/>
              </a:ext>
            </a:extLst>
          </p:cNvPr>
          <p:cNvSpPr/>
          <p:nvPr/>
        </p:nvSpPr>
        <p:spPr>
          <a:xfrm>
            <a:off x="811022" y="73504"/>
            <a:ext cx="10481091" cy="1756800"/>
          </a:xfrm>
          <a:prstGeom prst="roundRect">
            <a:avLst/>
          </a:prstGeom>
          <a:solidFill>
            <a:srgbClr val="1D1F2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Rectangle 41">
            <a:extLst>
              <a:ext uri="{FF2B5EF4-FFF2-40B4-BE49-F238E27FC236}">
                <a16:creationId xmlns:a16="http://schemas.microsoft.com/office/drawing/2014/main" id="{A5AE8685-8977-45AC-A18C-A949CC3002BF}"/>
              </a:ext>
            </a:extLst>
          </p:cNvPr>
          <p:cNvSpPr/>
          <p:nvPr/>
        </p:nvSpPr>
        <p:spPr>
          <a:xfrm>
            <a:off x="667573" y="-232767"/>
            <a:ext cx="10856854" cy="2221224"/>
          </a:xfrm>
          <a:prstGeom prst="rect">
            <a:avLst/>
          </a:prstGeom>
          <a:noFill/>
          <a:ln cmpd="sng">
            <a:noFill/>
            <a:prstDash val="sysDash"/>
          </a:ln>
          <a:effectLst>
            <a:softEdge rad="0"/>
          </a:effectLst>
          <a:scene3d>
            <a:camera prst="orthographicFront"/>
            <a:lightRig rig="brightRoom" dir="t"/>
          </a:scene3d>
          <a:sp3d prstMaterial="powder"/>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3600" b="1" dirty="0">
                <a:ln>
                  <a:solidFill>
                    <a:srgbClr val="241315"/>
                  </a:solidFill>
                </a:ln>
                <a:solidFill>
                  <a:schemeClr val="bg1"/>
                </a:solidFill>
                <a:latin typeface="Gill Sans MT" panose="020B0502020104020203" pitchFamily="34" charset="0"/>
              </a:rPr>
              <a:t>Quelles opportunités pour financer les projets touristiques ?</a:t>
            </a:r>
          </a:p>
        </p:txBody>
      </p:sp>
      <p:sp>
        <p:nvSpPr>
          <p:cNvPr id="45" name="ZoneTexte 44">
            <a:extLst>
              <a:ext uri="{FF2B5EF4-FFF2-40B4-BE49-F238E27FC236}">
                <a16:creationId xmlns:a16="http://schemas.microsoft.com/office/drawing/2014/main" id="{E72AEDBC-8FDE-4209-B56B-5E845A9010EE}"/>
              </a:ext>
            </a:extLst>
          </p:cNvPr>
          <p:cNvSpPr txBox="1"/>
          <p:nvPr/>
        </p:nvSpPr>
        <p:spPr>
          <a:xfrm>
            <a:off x="0" y="2395397"/>
            <a:ext cx="12191999" cy="1938992"/>
          </a:xfrm>
          <a:prstGeom prst="rect">
            <a:avLst/>
          </a:prstGeom>
          <a:noFill/>
        </p:spPr>
        <p:txBody>
          <a:bodyPr wrap="square" rtlCol="0">
            <a:spAutoFit/>
          </a:bodyPr>
          <a:lstStyle/>
          <a:p>
            <a:pPr algn="ctr"/>
            <a:r>
              <a:rPr lang="fr-FR" sz="3200" dirty="0">
                <a:latin typeface="Franklin Gothic Demi" panose="020B0703020102020204" pitchFamily="34" charset="0"/>
              </a:rPr>
              <a:t>MISE EN VALEUR DU PATRIMOINE</a:t>
            </a:r>
          </a:p>
          <a:p>
            <a:pPr algn="ctr"/>
            <a:endParaRPr lang="fr-FR" sz="3200" u="sng" dirty="0">
              <a:solidFill>
                <a:srgbClr val="3A2B2D"/>
              </a:solidFill>
            </a:endParaRPr>
          </a:p>
          <a:p>
            <a:pPr algn="ctr"/>
            <a:r>
              <a:rPr lang="fr-FR" sz="3600" dirty="0">
                <a:solidFill>
                  <a:schemeClr val="bg1"/>
                </a:solidFill>
                <a:latin typeface="Yu Gothic" panose="020B0400000000000000" pitchFamily="34" charset="-128"/>
                <a:ea typeface="Yu Gothic" panose="020B0400000000000000" pitchFamily="34" charset="-128"/>
                <a:cs typeface="Leelawadee UI" panose="020B0502040204020203" pitchFamily="34" charset="-34"/>
              </a:rPr>
              <a:t>Ludovic PERO</a:t>
            </a:r>
          </a:p>
          <a:p>
            <a:pPr algn="ctr"/>
            <a:r>
              <a:rPr lang="fr-FR" sz="2000" dirty="0">
                <a:solidFill>
                  <a:schemeClr val="bg1"/>
                </a:solidFill>
                <a:latin typeface="Eras Light ITC" panose="020B0402030504020804" pitchFamily="34" charset="0"/>
                <a:cs typeface="Calibri" panose="020F0502020204030204" pitchFamily="34" charset="0"/>
              </a:rPr>
              <a:t>Directeur des Affaires Publiques chez Primagaz</a:t>
            </a:r>
          </a:p>
        </p:txBody>
      </p:sp>
      <p:sp>
        <p:nvSpPr>
          <p:cNvPr id="7" name="Triangle rectangle 6">
            <a:extLst>
              <a:ext uri="{FF2B5EF4-FFF2-40B4-BE49-F238E27FC236}">
                <a16:creationId xmlns:a16="http://schemas.microsoft.com/office/drawing/2014/main" id="{FB72F36D-4B78-4B39-8D81-5C4B6F373B0F}"/>
              </a:ext>
            </a:extLst>
          </p:cNvPr>
          <p:cNvSpPr/>
          <p:nvPr/>
        </p:nvSpPr>
        <p:spPr>
          <a:xfrm>
            <a:off x="-1" y="4439920"/>
            <a:ext cx="13644881" cy="2418080"/>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412590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697E6B9-10EE-45A3-ABC0-DE3FB85744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47" t="59901" b="20247"/>
          <a:stretch/>
        </p:blipFill>
        <p:spPr>
          <a:xfrm>
            <a:off x="-1" y="0"/>
            <a:ext cx="12191999" cy="1914954"/>
          </a:xfrm>
          <a:prstGeom prst="rect">
            <a:avLst/>
          </a:prstGeom>
        </p:spPr>
      </p:pic>
      <p:sp>
        <p:nvSpPr>
          <p:cNvPr id="29" name="Rectangle 28">
            <a:extLst>
              <a:ext uri="{FF2B5EF4-FFF2-40B4-BE49-F238E27FC236}">
                <a16:creationId xmlns:a16="http://schemas.microsoft.com/office/drawing/2014/main" id="{6282F5F8-768F-4EF9-9397-DF7CB518CEB3}"/>
              </a:ext>
            </a:extLst>
          </p:cNvPr>
          <p:cNvSpPr/>
          <p:nvPr/>
        </p:nvSpPr>
        <p:spPr>
          <a:xfrm>
            <a:off x="0" y="1914955"/>
            <a:ext cx="12192000" cy="4943046"/>
          </a:xfrm>
          <a:prstGeom prst="rect">
            <a:avLst/>
          </a:prstGeom>
          <a:solidFill>
            <a:srgbClr val="1D93D2">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Rectangle : coins arrondis 42">
            <a:extLst>
              <a:ext uri="{FF2B5EF4-FFF2-40B4-BE49-F238E27FC236}">
                <a16:creationId xmlns:a16="http://schemas.microsoft.com/office/drawing/2014/main" id="{D6A70694-4B1F-496A-ADB5-08754EDDE91E}"/>
              </a:ext>
            </a:extLst>
          </p:cNvPr>
          <p:cNvSpPr/>
          <p:nvPr/>
        </p:nvSpPr>
        <p:spPr>
          <a:xfrm>
            <a:off x="811022" y="73504"/>
            <a:ext cx="10481091" cy="1756800"/>
          </a:xfrm>
          <a:prstGeom prst="roundRect">
            <a:avLst/>
          </a:prstGeom>
          <a:solidFill>
            <a:srgbClr val="1D1F2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Rectangle 41">
            <a:extLst>
              <a:ext uri="{FF2B5EF4-FFF2-40B4-BE49-F238E27FC236}">
                <a16:creationId xmlns:a16="http://schemas.microsoft.com/office/drawing/2014/main" id="{A5AE8685-8977-45AC-A18C-A949CC3002BF}"/>
              </a:ext>
            </a:extLst>
          </p:cNvPr>
          <p:cNvSpPr/>
          <p:nvPr/>
        </p:nvSpPr>
        <p:spPr>
          <a:xfrm>
            <a:off x="667573" y="-232767"/>
            <a:ext cx="10856854" cy="2221224"/>
          </a:xfrm>
          <a:prstGeom prst="rect">
            <a:avLst/>
          </a:prstGeom>
          <a:noFill/>
          <a:ln cmpd="sng">
            <a:noFill/>
            <a:prstDash val="sysDash"/>
          </a:ln>
          <a:effectLst>
            <a:softEdge rad="0"/>
          </a:effectLst>
          <a:scene3d>
            <a:camera prst="orthographicFront"/>
            <a:lightRig rig="brightRoom" dir="t"/>
          </a:scene3d>
          <a:sp3d prstMaterial="powder"/>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3600" b="1" dirty="0">
                <a:ln>
                  <a:solidFill>
                    <a:srgbClr val="241315"/>
                  </a:solidFill>
                </a:ln>
                <a:solidFill>
                  <a:schemeClr val="bg1"/>
                </a:solidFill>
                <a:latin typeface="Gill Sans MT" panose="020B0502020104020203" pitchFamily="34" charset="0"/>
              </a:rPr>
              <a:t>Quelles opportunités pour financer les projets touristiques ?</a:t>
            </a:r>
          </a:p>
        </p:txBody>
      </p:sp>
      <p:sp>
        <p:nvSpPr>
          <p:cNvPr id="45" name="ZoneTexte 44">
            <a:extLst>
              <a:ext uri="{FF2B5EF4-FFF2-40B4-BE49-F238E27FC236}">
                <a16:creationId xmlns:a16="http://schemas.microsoft.com/office/drawing/2014/main" id="{E72AEDBC-8FDE-4209-B56B-5E845A9010EE}"/>
              </a:ext>
            </a:extLst>
          </p:cNvPr>
          <p:cNvSpPr txBox="1"/>
          <p:nvPr/>
        </p:nvSpPr>
        <p:spPr>
          <a:xfrm>
            <a:off x="0" y="2395397"/>
            <a:ext cx="12191999" cy="1938992"/>
          </a:xfrm>
          <a:prstGeom prst="rect">
            <a:avLst/>
          </a:prstGeom>
          <a:noFill/>
        </p:spPr>
        <p:txBody>
          <a:bodyPr wrap="square" rtlCol="0">
            <a:spAutoFit/>
          </a:bodyPr>
          <a:lstStyle/>
          <a:p>
            <a:pPr algn="ctr"/>
            <a:r>
              <a:rPr lang="fr-FR" sz="3200" dirty="0">
                <a:latin typeface="Franklin Gothic Demi" panose="020B0703020102020204" pitchFamily="34" charset="0"/>
              </a:rPr>
              <a:t>LES TICKETS RESTAURANTS : DYNAMISEURS DU TERRITOIRE</a:t>
            </a:r>
          </a:p>
          <a:p>
            <a:pPr algn="ctr"/>
            <a:endParaRPr lang="fr-FR" sz="3200" u="sng" dirty="0">
              <a:solidFill>
                <a:srgbClr val="3A2B2D"/>
              </a:solidFill>
            </a:endParaRPr>
          </a:p>
          <a:p>
            <a:pPr algn="ctr"/>
            <a:r>
              <a:rPr lang="fr-FR" sz="3600" dirty="0">
                <a:solidFill>
                  <a:schemeClr val="bg1"/>
                </a:solidFill>
                <a:latin typeface="Yu Gothic" panose="020B0400000000000000" pitchFamily="34" charset="-128"/>
                <a:ea typeface="Yu Gothic" panose="020B0400000000000000" pitchFamily="34" charset="-128"/>
                <a:cs typeface="Leelawadee UI" panose="020B0502040204020203" pitchFamily="34" charset="-34"/>
              </a:rPr>
              <a:t>Claire PLACES</a:t>
            </a:r>
          </a:p>
          <a:p>
            <a:pPr algn="ctr"/>
            <a:r>
              <a:rPr lang="fr-FR" sz="2000" dirty="0">
                <a:solidFill>
                  <a:schemeClr val="bg1"/>
                </a:solidFill>
                <a:latin typeface="Eras Light ITC" panose="020B0402030504020804" pitchFamily="34" charset="0"/>
                <a:cs typeface="Calibri" panose="020F0502020204030204" pitchFamily="34" charset="0"/>
              </a:rPr>
              <a:t>Directrice Régionale des Ventes Sud Secteur Public chez EDENRED</a:t>
            </a:r>
          </a:p>
        </p:txBody>
      </p:sp>
      <p:sp>
        <p:nvSpPr>
          <p:cNvPr id="7" name="Triangle rectangle 6">
            <a:extLst>
              <a:ext uri="{FF2B5EF4-FFF2-40B4-BE49-F238E27FC236}">
                <a16:creationId xmlns:a16="http://schemas.microsoft.com/office/drawing/2014/main" id="{64000FE7-E5AA-4905-9E5C-0F9BF85777AD}"/>
              </a:ext>
            </a:extLst>
          </p:cNvPr>
          <p:cNvSpPr/>
          <p:nvPr/>
        </p:nvSpPr>
        <p:spPr>
          <a:xfrm>
            <a:off x="-1" y="4439920"/>
            <a:ext cx="13644881" cy="2418080"/>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6427024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18D95F6-1D88-4A13-BDD7-188CC81055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03" t="45548" r="1903" b="30919"/>
          <a:stretch/>
        </p:blipFill>
        <p:spPr>
          <a:xfrm>
            <a:off x="0" y="0"/>
            <a:ext cx="12192000" cy="1988457"/>
          </a:xfrm>
          <a:prstGeom prst="rect">
            <a:avLst/>
          </a:prstGeom>
        </p:spPr>
      </p:pic>
      <p:sp>
        <p:nvSpPr>
          <p:cNvPr id="29" name="Rectangle 28">
            <a:extLst>
              <a:ext uri="{FF2B5EF4-FFF2-40B4-BE49-F238E27FC236}">
                <a16:creationId xmlns:a16="http://schemas.microsoft.com/office/drawing/2014/main" id="{6282F5F8-768F-4EF9-9397-DF7CB518CEB3}"/>
              </a:ext>
            </a:extLst>
          </p:cNvPr>
          <p:cNvSpPr/>
          <p:nvPr/>
        </p:nvSpPr>
        <p:spPr>
          <a:xfrm>
            <a:off x="0" y="1988457"/>
            <a:ext cx="12192000" cy="4869543"/>
          </a:xfrm>
          <a:prstGeom prst="rect">
            <a:avLst/>
          </a:prstGeom>
          <a:solidFill>
            <a:srgbClr val="1D93D2">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Rectangle : coins arrondis 42">
            <a:extLst>
              <a:ext uri="{FF2B5EF4-FFF2-40B4-BE49-F238E27FC236}">
                <a16:creationId xmlns:a16="http://schemas.microsoft.com/office/drawing/2014/main" id="{D6A70694-4B1F-496A-ADB5-08754EDDE91E}"/>
              </a:ext>
            </a:extLst>
          </p:cNvPr>
          <p:cNvSpPr/>
          <p:nvPr/>
        </p:nvSpPr>
        <p:spPr>
          <a:xfrm>
            <a:off x="811022" y="73504"/>
            <a:ext cx="10481091" cy="1756800"/>
          </a:xfrm>
          <a:prstGeom prst="roundRect">
            <a:avLst/>
          </a:prstGeom>
          <a:solidFill>
            <a:srgbClr val="1D1F2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 name="Rectangle 41">
            <a:extLst>
              <a:ext uri="{FF2B5EF4-FFF2-40B4-BE49-F238E27FC236}">
                <a16:creationId xmlns:a16="http://schemas.microsoft.com/office/drawing/2014/main" id="{A5AE8685-8977-45AC-A18C-A949CC3002BF}"/>
              </a:ext>
            </a:extLst>
          </p:cNvPr>
          <p:cNvSpPr/>
          <p:nvPr/>
        </p:nvSpPr>
        <p:spPr>
          <a:xfrm>
            <a:off x="667573" y="-232767"/>
            <a:ext cx="10856854" cy="2221224"/>
          </a:xfrm>
          <a:prstGeom prst="rect">
            <a:avLst/>
          </a:prstGeom>
          <a:noFill/>
          <a:ln cmpd="sng">
            <a:noFill/>
            <a:prstDash val="sysDash"/>
          </a:ln>
          <a:effectLst>
            <a:softEdge rad="0"/>
          </a:effectLst>
          <a:scene3d>
            <a:camera prst="orthographicFront"/>
            <a:lightRig rig="brightRoom" dir="t"/>
          </a:scene3d>
          <a:sp3d prstMaterial="powder"/>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3600" b="1" dirty="0">
                <a:ln>
                  <a:solidFill>
                    <a:srgbClr val="241315"/>
                  </a:solidFill>
                </a:ln>
                <a:solidFill>
                  <a:schemeClr val="bg1"/>
                </a:solidFill>
                <a:latin typeface="Gill Sans MT" panose="020B0502020104020203" pitchFamily="34" charset="0"/>
              </a:rPr>
              <a:t>Clôture du congrès</a:t>
            </a:r>
          </a:p>
        </p:txBody>
      </p:sp>
      <p:sp>
        <p:nvSpPr>
          <p:cNvPr id="45" name="ZoneTexte 44">
            <a:extLst>
              <a:ext uri="{FF2B5EF4-FFF2-40B4-BE49-F238E27FC236}">
                <a16:creationId xmlns:a16="http://schemas.microsoft.com/office/drawing/2014/main" id="{E72AEDBC-8FDE-4209-B56B-5E845A9010EE}"/>
              </a:ext>
            </a:extLst>
          </p:cNvPr>
          <p:cNvSpPr txBox="1"/>
          <p:nvPr/>
        </p:nvSpPr>
        <p:spPr>
          <a:xfrm>
            <a:off x="0" y="2395397"/>
            <a:ext cx="12191999" cy="1077218"/>
          </a:xfrm>
          <a:prstGeom prst="rect">
            <a:avLst/>
          </a:prstGeom>
          <a:noFill/>
        </p:spPr>
        <p:txBody>
          <a:bodyPr wrap="square" rtlCol="0">
            <a:spAutoFit/>
          </a:bodyPr>
          <a:lstStyle/>
          <a:p>
            <a:pPr algn="ctr"/>
            <a:endParaRPr lang="fr-FR" sz="3200" u="sng" dirty="0">
              <a:solidFill>
                <a:srgbClr val="3A2B2D"/>
              </a:solidFill>
            </a:endParaRPr>
          </a:p>
          <a:p>
            <a:pPr algn="ctr"/>
            <a:endParaRPr lang="fr-FR" sz="3200" u="sng" dirty="0">
              <a:solidFill>
                <a:srgbClr val="3A2B2D"/>
              </a:solidFill>
            </a:endParaRPr>
          </a:p>
        </p:txBody>
      </p:sp>
      <p:sp>
        <p:nvSpPr>
          <p:cNvPr id="7" name="Triangle rectangle 6">
            <a:extLst>
              <a:ext uri="{FF2B5EF4-FFF2-40B4-BE49-F238E27FC236}">
                <a16:creationId xmlns:a16="http://schemas.microsoft.com/office/drawing/2014/main" id="{DFE7EA32-93C1-4979-8AB0-2AD8D495C871}"/>
              </a:ext>
            </a:extLst>
          </p:cNvPr>
          <p:cNvSpPr/>
          <p:nvPr/>
        </p:nvSpPr>
        <p:spPr>
          <a:xfrm>
            <a:off x="-1" y="4439920"/>
            <a:ext cx="13644881" cy="2418080"/>
          </a:xfrm>
          <a:prstGeom prst="rtTriangl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21369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FD43C925-C8B2-4B7C-A62B-B75343C978C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0" t="6313" b="4762"/>
          <a:stretch/>
        </p:blipFill>
        <p:spPr>
          <a:xfrm>
            <a:off x="0" y="-5839"/>
            <a:ext cx="12215574" cy="7047105"/>
          </a:xfrm>
          <a:prstGeom prst="rect">
            <a:avLst/>
          </a:prstGeom>
        </p:spPr>
      </p:pic>
      <p:sp>
        <p:nvSpPr>
          <p:cNvPr id="22" name="Rectangle : coins arrondis 21">
            <a:extLst>
              <a:ext uri="{FF2B5EF4-FFF2-40B4-BE49-F238E27FC236}">
                <a16:creationId xmlns:a16="http://schemas.microsoft.com/office/drawing/2014/main" id="{84791DFF-F885-48B8-B247-56E38216438A}"/>
              </a:ext>
            </a:extLst>
          </p:cNvPr>
          <p:cNvSpPr/>
          <p:nvPr/>
        </p:nvSpPr>
        <p:spPr>
          <a:xfrm>
            <a:off x="1101309" y="2151355"/>
            <a:ext cx="10168582" cy="1914953"/>
          </a:xfrm>
          <a:prstGeom prst="roundRect">
            <a:avLst/>
          </a:prstGeom>
          <a:solidFill>
            <a:srgbClr val="1D1F24">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B7C5AE00-3DE0-4195-BA16-1C457218A4A6}"/>
              </a:ext>
            </a:extLst>
          </p:cNvPr>
          <p:cNvSpPr/>
          <p:nvPr/>
        </p:nvSpPr>
        <p:spPr>
          <a:xfrm>
            <a:off x="-74378" y="5283201"/>
            <a:ext cx="12397007" cy="1758066"/>
          </a:xfrm>
          <a:prstGeom prst="rect">
            <a:avLst/>
          </a:prstGeom>
          <a:solidFill>
            <a:schemeClr val="bg1"/>
          </a:solidFill>
          <a:ln w="12700">
            <a:solidFill>
              <a:srgbClr val="8489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w="98425">
                <a:solidFill>
                  <a:schemeClr val="accent1">
                    <a:shade val="50000"/>
                  </a:schemeClr>
                </a:solidFill>
              </a:ln>
            </a:endParaRPr>
          </a:p>
        </p:txBody>
      </p:sp>
      <p:pic>
        <p:nvPicPr>
          <p:cNvPr id="32" name="Image 31">
            <a:extLst>
              <a:ext uri="{FF2B5EF4-FFF2-40B4-BE49-F238E27FC236}">
                <a16:creationId xmlns:a16="http://schemas.microsoft.com/office/drawing/2014/main" id="{B3108F79-A878-48D7-AD2A-3D5CDFCB09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4786" y="394960"/>
            <a:ext cx="701124" cy="869604"/>
          </a:xfrm>
          <a:prstGeom prst="rect">
            <a:avLst/>
          </a:prstGeom>
        </p:spPr>
      </p:pic>
      <p:pic>
        <p:nvPicPr>
          <p:cNvPr id="35" name="Image 34">
            <a:extLst>
              <a:ext uri="{FF2B5EF4-FFF2-40B4-BE49-F238E27FC236}">
                <a16:creationId xmlns:a16="http://schemas.microsoft.com/office/drawing/2014/main" id="{B2E0EA42-D01B-4055-9698-9E7D36E2E7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3496" y="374177"/>
            <a:ext cx="875907" cy="875907"/>
          </a:xfrm>
          <a:prstGeom prst="rect">
            <a:avLst/>
          </a:prstGeom>
        </p:spPr>
      </p:pic>
      <p:pic>
        <p:nvPicPr>
          <p:cNvPr id="37" name="Image 36">
            <a:extLst>
              <a:ext uri="{FF2B5EF4-FFF2-40B4-BE49-F238E27FC236}">
                <a16:creationId xmlns:a16="http://schemas.microsoft.com/office/drawing/2014/main" id="{0B30A5C7-13FA-4838-B459-60EB9BDEBB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9426" y="394960"/>
            <a:ext cx="1608577" cy="796506"/>
          </a:xfrm>
          <a:prstGeom prst="rect">
            <a:avLst/>
          </a:prstGeom>
        </p:spPr>
      </p:pic>
      <p:pic>
        <p:nvPicPr>
          <p:cNvPr id="1026" name="Picture 2" descr="data:image/png;base64,iVBORw0KGgoAAAANSUhEUgAAAOIAAADfCAMAAADcKv+WAAACUlBMVEX///9YWFr6vAiXvxaTFn2qXBrQAxwknNMKXqbrahLNAABVVVf6uAD6twD6ugBMTE5LS01RUVPNzc309PSqqqvPABJlZWdtbW6OugDPAA4AldDPABGKAHGbm5zyys3++Pn55uf//PTh4eHttrnqp6vrZgCPAHikTACRkZJEREbjiI343+HcZGwATp8AWaTqWwC3VBnHlwCjSwCCgoS6urr+9+bfdHoATo3psAanVQDS0tPSHy0AU6H27vTp6emuAB700dR4HGkFgrr70XCOAIP+7s7lkZb96sHA0OPYSFLlz+D6wSru4OuKSxn639L83p383Je/h7OgPo25AAD7y1rewtjx5t/ULDnssbXonaLZU1zQ4aXC2Inr8tmqylG10W3Opou1cqfZ4u7hfYNgsdxAd7LZ57bEk3KxazfWO0aeOgB7nQ8AfcLYYhX408Hyp4NFYJRpkkztfT381YLvilXZu6jh7McAVLKgxDbQqMeq0+t7ncZsnCTaUhZ6vOHmmQ/XsT7auGrNcRWWrhdFVaCzZ0yKWACaLklXdozCaz6QalKjSkEvfqnEMBqShxjVikqANQBgSpiGc2jxnXKJMYnufBC4eEx6QJKZWSeIqLuMaFWZYz/aiBLSl4C9o76TlhP1up9lWHN/W2lljr6ZLGicX1jQZzKSMF6IY4qxO1jUvxS7LEZzbpqOQFi2ugCheCm+w1La166hjkqPt17LtpaShCVZiGyFm4iaG1qdoBfhjHmkdZ5zliK4FUOeonVIfX9skj++nmq0WGNomHTDuXVlo7HpPWY+AAAgAElEQVR4nO2di18bx53Al5cQixASQoB4rcT7KRyDcEGAARfzssHGGAx+C2NMnNiJMY4B220ubZO2cZrWd774+oh75C7pxWma9pq+3Euuaf+v+/1mZndnZldgJ0iALz9/jKTZ3dn57u83v/n9Zl+K8rV8KdG2uwFJkKbtbkDiZebgdrcg8RIo3+4WJFx61eB2NyHh0uR42i1CiWhGAgR9aRC/dKvDT7VhaJcQanS46MU/B9W5p9jy9C4hRMYgfhBf41CrnnSz0OkEtScBomlKI3wEkbFSVXufYBNQ3+ldREj6Yi989CLocEDt3nSDiKJc3DVGSgW6Yy98VM51K0HVH91k7UhEOX2DfNldmEFUYUO0W5lT1dkN1wQDPUmM9OKuMlWQ3iD8GYbBX3WoDfFXAydz+iR+iZzcXTpEW62ELqmpanclMJ6Itxo4mZMX8cvFU7TgYtrJ5DRwC0RTcLhoBMZFvyOeW72ohM6Cr1FCZ9JIbzxZlLaLrBWGDsw0TqiBE6rDEbDLHsHJUOWdLCoCstCpoqJTyW3k00poQPipaRoyzqnRaYejZNG6PriXs6i7yJmimyElAoBUlTtZJiPCz6AWnIGPxYADRG2XVg6dVG6cQQ8DKjyrnD5bhB87XiJu8XevUg5+RivxE0YxkrtxUTmLVhk6A9Z5Gv4UFe14FaIcmBR/lytV5ehyHISRT5BPnT5NkMC/pJ05A3+KzuyOMSOUsyQWlCtzjehyKGNQL46cUk6lhYgK06gUXUxyU7+0jOcMCr+1cmW2G10OIvqjzK1ePBlKw3530gDcHSqk6exojuhygHERwGaJywlQt3rq9EVUGqfC3TLakyB6ICdVVEiwV5uGjyh1OU2w2lkYJCK8Cm/untGe2Oika1Qs7W1sBOUFWXdsuHjqBg4Ou1CFRMbhf8jlOiCWVgZPQKpRzhh/fgqZLhYV6SqM2NUUiyWhuU8rpKXjYKRHXDnj4qIqrQHG/RnKGHjrBq9C+4Bt1Yd/Y74Et/lpBc00MgkxXKo7R4zkIFadhXSqSR8ebxgqtI+5Y6v417ea8CY/tSDjQOqAMpiT6pKsr0GJQih310EZ/6QT2gdsqzHz7w6TEDLiwDjpdksuR5nT1BO/+52DyWsbjPa+O2ievgt3yK/Y9qtSONQRZDyQMxjKSXVLkZzW8In621vvcoyYXFhqiymrhGm1mBCuZr6w/YjrgkcYwD44mjN+xJ3qkiK5TzJ+X/L708uqzmjnZ8DJXMBj5rtACFczizN3gLX2OLkfEWU8gqNGztJoaqoYyZ0teivj48B/37rEENVPLFWBe1m9gF9Wi4tXCSBV5bbL2hr3I6IcCWGA404F4SK50M2itMu/rfq++tatPbqtBqWKhmLKBbRKUGFxTLlTXLwjVIjie2XI/BGKKDjsj7sQ0Z2qF5+G0aHo7OmPP77reOsWc6v+QFCoZ9UXI0irxZmZq3fgT/GF5AA8gaw1c92RMR6gjMzl3MBs8OzJolvI+O4thw0jOM47iAQqzAQ6/L/9foYIgeua50oioQgyjhJTpZEcCbfPnIW/ty597HC8+9jPGNVGfavVIV8mIqEKiRRf2CmBzRA25EEz3x0HQgPgS0Nu2h0hkjulx2ogtzI+9qtjvarEeMe3Ct2PqTAzrgoPJR7IRh7gH2cz1x0hxhkfJzkVYRw8yxGmvXZrz31VDVbqQweZXY3d8V3IVHgVZtqpsHt7CBUfMg518d0RGJcGMcohHieNJ0xLu3yqqR0YZwzGchjrYzg4bKbC45uf3kqAoO5iQz2gxjDfHSGlwmB8yZXqHk0TBdOo2dmA2jvHGAPqhdid4qFNe2H38eQgWQQZH6z3KEPNXXx3BMbUCObG/1UkEZJZxOFFv1pOsw71V+vvZ4JZbqrCEfx7aBtMNYaMa/M+ZT4sdMfQuOIGRgshzZy0xahDnZktAcIPHj3KfPMg3wsto73WrWgrxEhXdMKVRNvsAvd9CP3gvFOJNTube7jyyGDEJbhSkhvqYbcW9TvUpumAf/2D/sxHx46tG4TWgA00d3wFv4yssI2Pnk/4tXULy9yPB9BxYs3zoMYwH6wqA4ODv5YIb5pLNYffURL4cP1RZuYHxz7KNMQasIGTOUqM9OgEUV330dKVRECJ4nueP4rYB9ea10GN4XV+rcEzEuEZfmm3o0T9aH09M/P1Y48yDT9j2RU4mRGis5H0dCQ8dL50IimOdeE+98OHjPPNa2thcXS8KRFK+b3mf9QPWPtfNzRo42dGRpSjRGdHSyfw50RpMlSI4nueN9UhAPN1da07nVx3DEnDYdqvpQkrBV3o+rEPTMJfWPazoh2aQA8zkl56HkwWAJOjQpRze/mhaw160FBzGBCN0fG0BJj26+eeO8LXEEOqR8feNAjX9x+TLuw8tKKsnMcvR0tLjyJgDXwkWqb0P9pezlRjJPFf6wJEJxsd7QhTXRzjEOZKq5yfeXRs/35VuEB3ZUSbQKscSa+pWVlJr4F/yRgVz8H/ZWQ8t9c0VV9MQeXNoxppd7whD4dICOGqwbhKCO+YhB8BIYyS0aC+hnZUO16DSOdL09MnAC89CSpEmVpmnL7avVNGacwXW8fu6HTS7mgh/A0hNBkx381cNeKZzMwPj+2P0syDnYAcOaqcJw4G4VBq0keSQkhV6COcHZfM0iFlaA27IyKGnRcthMqrJEHWGQnbBVOF60SFLCrH8+bKyvFDxHUeLaWAxN0kSxYYp1bbcY5nXB/Su2P4M4sOX1Um3YxxSfFlSvKIIwTGWUU7D+P7CK/CmmTG4NoC4zzXwZkqMDpjRnf8QiA89eq3AWyUMbqWiiXCDwRC7JDnD6VPaIIK7QI2TVNYA7Y6nBsDM/UtnAM1ZmSYpb4hX5dP746v/I4nVAYOjAJjqs74qsAIuf7fjjkE8Zf8ETzLoU1UCOHuFerhp+wWfyVZgCqXgfFcB2+qsdiQU++Ozq6bHCGEcpOprgMR1h1T3d/mGXF8bVdFRrx6ZTMVTimhh+TblUSE5OhnFjrGlNqMvWNm6ZBvbV45+Rntjk6eELLHSbfrAJvoQEY5KG2wMDpKN1ThVEi5cgW/jF1JACDUj8N+R63vXAdvqsoDZf4fly+/Sbpj+E0xLh0fdbsmBw09jpJJRC7snpEZHf4/EhXaB2xwZB8S83zIjHRqq0mXoTuO7b2kdGR08Knj2sXwF5cfO6mpolvlcosjCPZ3t86YiuMGnxuesDAG/gqEtjH31Jhy5SEhvU7Jrly7tuX98RLUuFC7sNwhmOonn37+ysuXX2YRwBdi9rTkBsbRVJ3R/Y9iMbGotOrR8Z5twAZO5ipBu9rykPx+kX5upYALq4WPjNpzGRkZHUZvv3H58y++6Hp8+VPmVl++KWy1pKuQMf5BSp0aLYwOu7sftCugPNznWFYLgj7MarmWgAt2lpWxS2iqHZcyTFM9XfT48csvf+Z8zLqjs1nI4Ide+LvAmOqSkqu/9FkQYYhsFFdC93L1Kn652tKCPbK6ZetVyBhh0ACvClrMqF1mhGlpoMHP59/Uu6Ozi5vLWX2h/4X/kRiFqzomSvv6HH6LsapigvVwSruGXQNUmKVpV1uqW7a+FxqMMGgoGURq0WwiJC59fPmzz8NvXP6cmqozbCSVkFn0A2OqyGieRu6Gcb70LyP7LYyCIqceKg+v4d7utVRfH4M/1S1XEwSITm3q+Sllai8idtzHHJ/Ia8D48iuf6d3Rqc9XkSlEK6M7lZ1/HIFApubo8b6+vwYsjH7jwnkYCa8h0lhWdVbW9ZZq+BizadtWybK2nIFxKjNVPZq5/PjxZ5++8unlN2h3ZJMAd2g4Y8PoIueRV0qREOKZvr5fWRkhDiAZ1tWpK9j9QIVZIECZQBUSOadcAkdziZqqOdf2+PHnn77xyhennBzjHT1gA8Y/iIwkuyKx2sQEhqR9fX+02iooskmbuqrcy9KYCgljdSJViKKdU55fpqa6509cgvj48sufzjcPsYDc2TVvEtoyuifPs3CbSF/fe6oNZED9/lg1Ku1qCwXMarmXYEAFM44x6I7LkG+8JaSH4FY/DTfHWEDu7BLyCmSU/Op7PCEw/iU4bR0hb9+93fJnQYWJiU0lOedbqPUp92s/FjNgcDlra13NPSw/FrPD4v4XYoM5HOE30kVCErI1SYz+23ezsu4e+zCpKiSyoGRcUnwdaZJcvqGsr4e7fOvYHeX8tx/iAY7xZ99MFwlpXnFQYLwNhLf3779bnVwVovgWpp5fMJypkSHitaXz8+FwbD5sISwmEc+Aixnrj0TCmho9KC3nOiQYKRLeZhrMqr6eLEAFu+Py87+R56JI/uSbBw3G4hBCoEAZvysRppuZk9EhqZHu359lEP45iYTQHad+K88Jp9ElMeyIF2RCI/KO4LUOf5MIJ4T8nU4FBG6D9sBIDcKs/cc+TOqjAv5XJizSr5ca6gpbdMjlFqHU1PdFwm++L13dWQnGioC8keKP/RDUxb2LbuvF0hHNiy+H+jcgBMb3JMK/PfecdFFccLGFEHIqvLufzNb5VbUhmAw+vHLPriNSuSMRZgrnf7ulwQIJn/vGpJD5TV0jUKIKo3pUp84mw17laW+9IxJCy3DxEncy61CNRPhdJIREmbv28QqMEdV3ORXe3i9MuJaogYPBBBOGLITfO6cvW7V0xH379hmMI6XpdoQYsxpJJIzz1dVTD6tlIxUCdHVazpm3Vs7IiG8dfns5DmEmEIadLEc+LhPe1wkxwaKKvN6CudJ1k3C/ldDmdsGtFYuZvnb48Du1JAmP2RFiwBqzJbxkEgIjKlK7BtngtStZ1XbdkIvOn+7xHU8rVjN95/BhSJB9doROQkjPPq5sSIiQ7nHCdk8PSbOqb9up0LHp0wK+osjeFMz0MMkeFUUGzJxnhMgoE9bIhESTLOtlUfeVhmM2hI4EP0pHPk2aduanlLDjvhzUZPbvMxCd4R+LhKUr37YQonzLjNiqwfgbF23mIHsTSmgZ9NO+t7yXTld1/GADQpDviISK8qoNIWjyXxjhNRrXVfolSLUysYQnZSW+e/jwcgdj/IlAeOElgRAUKRKyqzqtkoOQLWZecVDlITd63MNWiNXXgJneX9AZW3lEn29f2CnKPwuEXHZlgRSmoLQ5E1JN9OPXTsmR28UfvJPRsXA/w8JILod2yoz/SgmNazBCoy5bxtRviJP5BmTA5hkBWyoWJd5UlPvoaTJ0xjd0QnoHm4Xxx+nSVSYH7I0Vwh3prt0GhPQ7En0to3zlEF5m6kM0mVE/g+hzyvKd9BrxIow4HRJDASnLmoHALZhgQnnIoAnG1N4MThijvoGVMSxfZhKJY6sAOSndDFmejCRDYCyiHQYnHDnGN0GJZnLxiy4L5JBY5c/3fCsOY6rbNSpfJJgE4RiNO9h+0iEycknw8b4+uTs6hZs7lHt79uz5WTxGgHQt2d5xnEgxo/AiVnLnhX8TGR8YK4/09dkwds2bWr5e/SIw/lOcDsnsdVBJruiM+h3rsRf6+38qMNbq5/4O4RkZG8ZwWDfWaxiQAmN8Y2WqHLBrSsKERTi6EjOL+/v738mwYeymZ2T6+qz9kRqrdo2G3ESR9lEAE1dOch9TQRh1Jd4pJowZIiM5e0TnaZDxOxZGNNaQmVRQRcanlG/CTrhgkMOUGKNnSfvfFEyVXNExweZp7BnDXUMmIVHk8z+KF+tI97UmiVFXIksqrIxXzJNrpXaM4ZeqOUKE/L6iHMmxVaT8QIQkMdJPfbIGGN8Q3err3FwbYQzLhAIgJE9YX2TSBlJ+rEWShD1JyZjKAMZCnvGH3xQyYGBca96cEGQwVbZW+S765IpwJrifCwHeEedLgXFEedD8BIQKPqlDvBopNf7+Ey8+fj4KGM0QQAKkGaJ+BtmGMIuvNrTEW6trW59qJM7WAON9ytjxnkTIsotYF+2QVkIpR4ocMCDl55IkV+RJxf4LyqUO2dUQwgm2BU0gZcKs6jZL3TrkNgwXglyQzuj7FA2VKJ0iBUTzHOl8lw3hS80vWW99Cy25XG7XEUt5kkVgJAmGr8OmI/JXCK85syyE+/bta17vsVY/PrqtzpSK0BtJyZS1I4q3y7wod8RfksnIcPPaTrmhXxJJiSAr8nhReo7f4JpM+O9dbDJyx0JKSqTphSCH3/6Bufp1mfA/urgp8+a1HfL8EFEkJU7I3vSjw4ffvqSr555M+N0uYUI53Ly+AyF9ghLlszPp733v8OGMjg6aQRrXQemE/9klTZkD5PzQBnvbHiGMxbRdmtVM6YkrclPgQ4kw68V9+2REzCXlGaztF5+pxPM2ZkrPXNUuKGMyIRkuLIQI+YrNELKt4itmSpRP5qeX6oQ4Z24ZEH8Zh1C8/3pnSIwpUbbSmh8ahCgvCoQtD+ebdw2hLpYh8f3DAmLGHl6H98i1VnaEDzbf1TZJXF/DiUlIMkTferOVcG2zHW2fHJV9zesWQtNYq1kaOBSWFNm1gwm75QsWJsbetiJmdNCOaF7EvtbMQ3atb7CL7RZNCmxKR5SpWisiUaRwO1BsnpvymI9X/c4QgZFk+lMddowZ8hXCQ87m3UEoMpaSPNiXYQfJ36pLZciJZwXE58rsSNHMazH1LFG7ZMuYYbmhBCDDzp2ZTQliMtYYM073bY219r7l3rWh+Z0WttlKt6REkCu2PiejY++57WvmVxKWEtcYBdqePXtsGTM6apc3qGgHyyFkrDFveL73YlxGyCN3JyQymkqEDGoDRvA7uxLyUCmnRJL5bsCYUbsrIUdKDXfKLvLeiHF3mqsx+x3SE/09G0Pu3b0viDVn3DY21kTd3514meJma5Bxj33IuosJpYlhQFy2C1l3M6E89/3izxVlYe8zRSgzVpOHZHR0PEuEImP1Q1omKHLXE4qMetmU2SOfAULubFsLd7fzci2F3PssEHKMfKG2gJDPCKF+XrhFumV9amHvM0OoaHg9H3/xEJOpRD8tI4mCjLISnzXRqm2U+IzJ1LOuREVRnhnH8rX8vxZfvdfrLdh0tWxvdnY9fslrrWu1Xhu4o8VXn5KSXbjpainZKSke/NKam12/K6bOTfF5ngwxhSF6U7JbE96orZWnROz0pNRXJL5VWypPiZjvfYKVd5g8JWJBticv8Y3aWnk6xJ56T3YSGrW18nSIvoqKXeZOlaf3qLtRkoNY0VbX2lrXZuOMfW11hQWFrfmd5rqFIGXSWgVQxkarttbCAkFSbM7iV+Sba2WLiD1tZdCWfLktVsSBIwcmJw+M29z7Fxk/MDo6msotaUvxeCE88no9KVJk1NNanwtLYJm5qKIeftZJiFhGmpnnzc2WpN6C2Fbg8ZrLU3jEvEKyR2hLdv5GiKEjbpfLDeLKGZXu54hM5pAl5qsgK1JycS9Esj0F/NHLrzeW4CLazyvAsKyIrJlt9SkW8UiIvkJPtrSKjigs8ubyo4OIOOgy7yBz54zyNx4ZtyQZiG31wv6y601FtuaK7fBUbIZYYUMoI1ZYAA1EeVE9p0gBcUm8x9rtMm89Mu/11BHz6tkR83hyvbRe/di1kt/ZsMRYVLEJYiE20eupF0VArDB2yJZ6DMQKS1s8Zp/nEZdcjAzETRWpM9LXP8CSnByG2ENq9XrK8ioq8uo8pGIWx5cRHXoK2yp8PZ115Phmp2yMSGrLLevxiSKsSvuep65TX6vH8KhetgjbUibrkUOkz+l0uZcGBwYG6Y2dbje1VfomT9foYCQSYkpEd5biaWWt8LWSQ1pgwhvdwVeI+N6yDRHb4KhskgaUkWoKOWxjXKwTFhGDyC4wVuQQCYbx1pwIUZyb3K5K3ovAHofMJM9DDjvXAlQdCQJbCTwXSRC7BaPbADEfVsndMF3FFVO8wlHQEXv4Rb4CiZBDPOKSbosj718hZkloxVvI8VCJh72VjVKkLWLAi0mpN38zLXpFXy8JHgRi7lZE1G82y/59KbRfcMo2EQmGcFsc3jLvXgKFohIFHVIOMYXGnoG6IjYnxhysaAPETmIUG2VzqJxcMVPQEUla3xmP0EQccFnuwCXvtHBT/UovKscmyX2nlTaizsbmPGQvG3lUL/VQraaUdQrreVIsYRhDJFUUxCU0EQmHdG8jGyPQYkUl2hoWmpK3jZiwR4rpadlGiG0eMs5w4hWCiQqbY8oQO41qbQlNxAPIId2Cy8qwK0oPc7BzDwwbLUoOS1DBnooNo5tCr3VYrzcNkyDK23KI+XEJTcRJKwd5rQWoz+YWa4Io5dAMsdAGsc5AlDVhjm2tNrGLOdeywbY6YhzCrURkmm01O78hVItcpzGk00yIII72cCIG2WTbFGnbXKJZRh+P0ERcsnY4ij3wpIjEQitol5RSJopIvI40k0kcvg4CibkhnXW5ghq9KZYujtui+siwyMZDm/zLQMTXrbvF51KEyEgZekLETubzKsinuCeGiB8ivc8j6Mqykdnf0dbFjkydbIUe3wqE/PBjINLBTwDRB4snQ0zR25BiiQp0RBIS1XdKC+Ih5glemx5BeVtiu216XmMQtvITpubQj35TePgGeRAZvlXmiRDJoSRWSPx/rnDAGSINbLkRnhhjPMQ2rzAw0aDYZCTbeoiWPTJhborH3ImJSAZ67hEqEfI8IJfyRIh5pK8zQyKN8RZwR7yOIXbW0ySANqWikB5+e0TiPrh9sG3L6LadBV4j7meDKvRHWi1ZZBoLF4bTSHSUjY3jJJ8irwaKg5hd10YlvyzFzJgUFspBbpNdV8akkCGyPMvraS3LryvQRwmKaKxMpY50Lj5jLCPVeusLYSHdoeF/2KDqrctvK2PVmmMqh0ifkAfJ/tL4kQM0/aeGGwcxJdurC21pru7wOlkKb6yQzRyDMR+QzQo5xHqvKLgkV/BNrR59W7apqakCr1Qt1+M5RP3FDm63y00nMVhgGg9RFG+K6dIrcq3LWe+oE2Ywsr0momWLFPnkYZkwleLlw/ZCYSolm/dLPKL86FEXC72fBNFbLw4GdfXyGroDyMs2JrW89a0VnviIuQXyINeZ4uG2FZbm1xtmkS0uEhCVkPkUJ7fLyKziIXpzdfF4y+TJ9J6y7HpPLiemH28rJEs8uXUVXGBWnyuKPFfIDlCrB7b11GeXyZmXLz+FVOHx1ImLYEe59dzvgUkXkZzUJQOK/LYiesuYu2nLs0/0ejrzeOGnJHBJhVERYcmTJG7yWNGZ12l/dqInz64tpDaxaGBwfHyQj1YHUcR17AK4LyVkcOvcfL3ky1YhkomlnXlObIsQ80kgtOGczbbJliCymcmdqcSviujDmKiVjnI79RKDr4jYA+5dD0N26sU+XxXRY4zSO5VwixClM3Y7S/I9Xu9XUEAPxty59YU7+SKRPMx3vrwGfPn5+W151mmWr+Vr+Vq+lh0k06qa2FdibbvMPPOEmqom9Y2K2yCziX7X0BNIY2Oj9Xb7oF2huFlv0s2vsTG46TpaIOoQS7rnVJTpKmE1S2G53yG82jLYTtZo5w+DIzpNvzQ4Snr1mtQokUW9mmh0enFOODZVDsecWW+AX7/S4TdtvLEJ9xhoELY8wXYYCOqFM6r0iqpyVfXjhn51utumMBo0i3jESrqGn+9mQaibtt3hV/WDo6kOfyAQUKf1avCnKrwIbLrEr3KVBPz47sVpfTdG/TNqoITs0m8coCr4RY5xA/c2nKjfUTIrEDpUR0PVTBOsPK0X9tLCKiyMGivyiJWwxuLMiYNRlXttGdZ1UN9e1wsgRodBmvR1/IvDDtXPmVKjyr8ZLBhdjDoci4uzMiIqZ3jmRANsbOBUqY7ArIRIGs+//kfV38oVXIwaNuf3sxZ2LxovQxIQod1MTQ2q36+XQiPou/Ya4MuwsWrAtEJSDdC0B7hRZC7gD/j5txAeNNtrIgYN82tSS/SXUFXpR4dDhLqhghmjNhix9Jc4aoadVqkB41VdxtEQEKGOg2aNVcZXB7VUfK2yDm5FPEFa3msUgV6hkqC5ToM5jJqIsIq+/+ESvRAQSxxoqhyi6p+GjmJaySKzZUGG7QoFxGmz82hqybBRCuUHialEHWq3vtw/PHPw4MEZo5qZYDns1jigQFHVax6yeIiq+TLGRjXQriOWgAtq4hFPQHWoAqMLm+3jBA6rtZBHBCyzPy8auODsZgPQEPDGJww1obshzlmvxkFchvlGN3JAo3zntEMM8sZgNLAK1pxFnZqIpLogZ4fsa+NsE8qsxmogAEGhUEQMmO8ohV3QL41w/E5g6/yBpqCqmy8gBhAxaiD6hXfW0dbM8J7ZDrGR13PUP20g9najNzAQg7Rps6YhOujKvThCgC/XC6OsVq5QMFRe+dP+gNmcbrDDRvQoqu5S8XBoKHo1/tlACfdWPmpT3dxhj6dF86iquneqwsVweBoMD3WQHlG/w/AQTdS19ZbAgGy8epQVNgb4QgGR68Kw71mjsUFlMbAILQTL09/UKmicelQ4xKY/Ja/mxTfZmf3fti/6Tc8NdTRwiNiaYX0gKSGjcCDgNzpbpdnvyg1TKBcKG2wQOZ8LdlppHBkyGJOhqknXvg1io3FUiOGSJgXMw26P2GBaKji1Xh4xiMZPEaHpw+0ow+ZhnC5RF9lC8zguBgJmYbfZNrOlUXAYuLY2q5boEQN5xW6QjVSg0m4TkTdUOFKzAWPMgENBmtTu8BuRhy2ipo/gwcWAqh8hiojWyRCb9NGn0dANNAnG+eGGuUU+sOtWS4xCXXXl1MirjM0CatPcLMZ4Qb0NpPst+smhMkY+aFqJ4G6gxkajM2nGtzmTyxaR+mLcpT9gBCkMER0yaQa4At1JRFVjXAtOqyXQhoAQn0FhgBYa1lOOrscc5hujKhp9iRnE9tKVYa+z9ChWMQhih+aggftp0ls+Y9hGo+Gg4iDiDuguh41eqyOC6RPE8vZ2ffXK9nazw1dCd1Kjc0GFF/QJQmFjE7En07VXDYNuhj9fnrUAAABCSURBVM3j0kvrDLJ12tvpIo3aYTszm0ayOKj/bmg3Ouqc8fVEe5O+3/Kmpl5jD9rMIhz2Wa6/lOscM+3tYvufUfk/MXUbf7EGvLAAAAAASUVORK5CYII=">
            <a:extLst>
              <a:ext uri="{FF2B5EF4-FFF2-40B4-BE49-F238E27FC236}">
                <a16:creationId xmlns:a16="http://schemas.microsoft.com/office/drawing/2014/main" id="{BA4962BF-F7FB-4E16-A8FA-952374FEB6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27899" y="376924"/>
            <a:ext cx="881308" cy="86960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62885A4F-0361-405D-8C17-99F8166664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711" y="280384"/>
            <a:ext cx="1619625" cy="951630"/>
          </a:xfrm>
          <a:prstGeom prst="rect">
            <a:avLst/>
          </a:prstGeom>
        </p:spPr>
      </p:pic>
      <p:sp>
        <p:nvSpPr>
          <p:cNvPr id="10" name="Rectangle 9">
            <a:extLst>
              <a:ext uri="{FF2B5EF4-FFF2-40B4-BE49-F238E27FC236}">
                <a16:creationId xmlns:a16="http://schemas.microsoft.com/office/drawing/2014/main" id="{FFFB5D03-A052-4406-BA13-F5FE07D7ECCA}"/>
              </a:ext>
            </a:extLst>
          </p:cNvPr>
          <p:cNvSpPr/>
          <p:nvPr/>
        </p:nvSpPr>
        <p:spPr>
          <a:xfrm>
            <a:off x="653143" y="1973263"/>
            <a:ext cx="10856854" cy="2221224"/>
          </a:xfrm>
          <a:prstGeom prst="rect">
            <a:avLst/>
          </a:prstGeom>
          <a:noFill/>
          <a:ln cmpd="sng">
            <a:noFill/>
            <a:prstDash val="sysDash"/>
          </a:ln>
          <a:effectLst>
            <a:softEdge rad="0"/>
          </a:effectLst>
          <a:scene3d>
            <a:camera prst="orthographicFront"/>
            <a:lightRig rig="brightRoom" dir="t"/>
          </a:scene3d>
          <a:sp3d prstMaterial="powder"/>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FR" sz="3600" b="1" dirty="0">
                <a:ln>
                  <a:solidFill>
                    <a:srgbClr val="241315"/>
                  </a:solidFill>
                </a:ln>
                <a:solidFill>
                  <a:schemeClr val="bg1"/>
                </a:solidFill>
                <a:latin typeface="Gill Sans MT" panose="020B0502020104020203" pitchFamily="34" charset="0"/>
              </a:rPr>
              <a:t>L’attractivité dans les territoires touristiques</a:t>
            </a:r>
          </a:p>
          <a:p>
            <a:pPr algn="ctr"/>
            <a:r>
              <a:rPr lang="fr-FR" sz="2800" b="1" dirty="0">
                <a:ln>
                  <a:solidFill>
                    <a:srgbClr val="241315"/>
                  </a:solidFill>
                </a:ln>
                <a:solidFill>
                  <a:schemeClr val="bg1"/>
                </a:solidFill>
                <a:latin typeface="Gill Sans MT" panose="020B0502020104020203" pitchFamily="34" charset="0"/>
              </a:rPr>
              <a:t>89</a:t>
            </a:r>
            <a:r>
              <a:rPr lang="fr-FR" sz="2800" b="1" baseline="30000" dirty="0">
                <a:ln>
                  <a:solidFill>
                    <a:srgbClr val="241315"/>
                  </a:solidFill>
                </a:ln>
                <a:solidFill>
                  <a:schemeClr val="bg1"/>
                </a:solidFill>
                <a:latin typeface="Gill Sans MT" panose="020B0502020104020203" pitchFamily="34" charset="0"/>
              </a:rPr>
              <a:t>ème</a:t>
            </a:r>
            <a:r>
              <a:rPr lang="fr-FR" sz="2800" b="1" dirty="0">
                <a:ln>
                  <a:solidFill>
                    <a:srgbClr val="241315"/>
                  </a:solidFill>
                </a:ln>
                <a:solidFill>
                  <a:schemeClr val="bg1"/>
                </a:solidFill>
                <a:latin typeface="Gill Sans MT" panose="020B0502020104020203" pitchFamily="34" charset="0"/>
              </a:rPr>
              <a:t> Congrès de l’ANETT – La Grande Motte - 2019</a:t>
            </a:r>
            <a:endParaRPr lang="fr-FR" sz="3600" b="1" dirty="0">
              <a:ln>
                <a:solidFill>
                  <a:srgbClr val="241315"/>
                </a:solidFill>
              </a:ln>
              <a:solidFill>
                <a:schemeClr val="bg1"/>
              </a:solidFill>
              <a:latin typeface="Gill Sans MT" panose="020B0502020104020203" pitchFamily="34" charset="0"/>
            </a:endParaRPr>
          </a:p>
        </p:txBody>
      </p:sp>
      <p:pic>
        <p:nvPicPr>
          <p:cNvPr id="14" name="Image 13">
            <a:extLst>
              <a:ext uri="{FF2B5EF4-FFF2-40B4-BE49-F238E27FC236}">
                <a16:creationId xmlns:a16="http://schemas.microsoft.com/office/drawing/2014/main" id="{272BA59A-8E3D-486A-967B-50F9533916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1793" y="808082"/>
            <a:ext cx="2157804" cy="183643"/>
          </a:xfrm>
          <a:prstGeom prst="rect">
            <a:avLst/>
          </a:prstGeom>
        </p:spPr>
      </p:pic>
      <p:pic>
        <p:nvPicPr>
          <p:cNvPr id="31" name="Image 30">
            <a:extLst>
              <a:ext uri="{FF2B5EF4-FFF2-40B4-BE49-F238E27FC236}">
                <a16:creationId xmlns:a16="http://schemas.microsoft.com/office/drawing/2014/main" id="{701BF1DB-EADD-4095-9F20-CED7368777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2877" y="5480484"/>
            <a:ext cx="1027439" cy="598494"/>
          </a:xfrm>
          <a:prstGeom prst="rect">
            <a:avLst/>
          </a:prstGeom>
        </p:spPr>
      </p:pic>
      <p:pic>
        <p:nvPicPr>
          <p:cNvPr id="34" name="Image 33">
            <a:extLst>
              <a:ext uri="{FF2B5EF4-FFF2-40B4-BE49-F238E27FC236}">
                <a16:creationId xmlns:a16="http://schemas.microsoft.com/office/drawing/2014/main" id="{AE71685E-EBF8-45B1-9C04-A77BDDC1D27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80646" y="5610879"/>
            <a:ext cx="1224132" cy="276013"/>
          </a:xfrm>
          <a:prstGeom prst="rect">
            <a:avLst/>
          </a:prstGeom>
        </p:spPr>
      </p:pic>
      <p:pic>
        <p:nvPicPr>
          <p:cNvPr id="38" name="Image 37">
            <a:extLst>
              <a:ext uri="{FF2B5EF4-FFF2-40B4-BE49-F238E27FC236}">
                <a16:creationId xmlns:a16="http://schemas.microsoft.com/office/drawing/2014/main" id="{5B5EB9FB-9566-48F3-9DA2-D83B0492AA1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24154" y="5504916"/>
            <a:ext cx="1008337" cy="545048"/>
          </a:xfrm>
          <a:prstGeom prst="rect">
            <a:avLst/>
          </a:prstGeom>
        </p:spPr>
      </p:pic>
      <p:pic>
        <p:nvPicPr>
          <p:cNvPr id="39" name="Image 38">
            <a:extLst>
              <a:ext uri="{FF2B5EF4-FFF2-40B4-BE49-F238E27FC236}">
                <a16:creationId xmlns:a16="http://schemas.microsoft.com/office/drawing/2014/main" id="{D38D5CD6-2426-4DCF-969F-DAD0D0DB7E1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42482" y="5553379"/>
            <a:ext cx="881840" cy="476785"/>
          </a:xfrm>
          <a:prstGeom prst="rect">
            <a:avLst/>
          </a:prstGeom>
        </p:spPr>
      </p:pic>
      <p:pic>
        <p:nvPicPr>
          <p:cNvPr id="40" name="Image 39">
            <a:extLst>
              <a:ext uri="{FF2B5EF4-FFF2-40B4-BE49-F238E27FC236}">
                <a16:creationId xmlns:a16="http://schemas.microsoft.com/office/drawing/2014/main" id="{CAA8CEC8-F124-4561-BDC0-49819638737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14922" y="5339297"/>
            <a:ext cx="881839" cy="840231"/>
          </a:xfrm>
          <a:prstGeom prst="rect">
            <a:avLst/>
          </a:prstGeom>
        </p:spPr>
      </p:pic>
      <p:pic>
        <p:nvPicPr>
          <p:cNvPr id="41" name="Image 40">
            <a:extLst>
              <a:ext uri="{FF2B5EF4-FFF2-40B4-BE49-F238E27FC236}">
                <a16:creationId xmlns:a16="http://schemas.microsoft.com/office/drawing/2014/main" id="{4FF67050-E779-486F-8B2E-9FFC79DB447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98150" y="5543681"/>
            <a:ext cx="620776" cy="460084"/>
          </a:xfrm>
          <a:prstGeom prst="rect">
            <a:avLst/>
          </a:prstGeom>
        </p:spPr>
      </p:pic>
      <p:pic>
        <p:nvPicPr>
          <p:cNvPr id="42" name="Image 41">
            <a:extLst>
              <a:ext uri="{FF2B5EF4-FFF2-40B4-BE49-F238E27FC236}">
                <a16:creationId xmlns:a16="http://schemas.microsoft.com/office/drawing/2014/main" id="{D26490CE-E5E5-4EEF-9244-8B8053D546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895922" y="5411253"/>
            <a:ext cx="881839" cy="704286"/>
          </a:xfrm>
          <a:prstGeom prst="rect">
            <a:avLst/>
          </a:prstGeom>
        </p:spPr>
      </p:pic>
      <p:pic>
        <p:nvPicPr>
          <p:cNvPr id="43" name="Image 42">
            <a:extLst>
              <a:ext uri="{FF2B5EF4-FFF2-40B4-BE49-F238E27FC236}">
                <a16:creationId xmlns:a16="http://schemas.microsoft.com/office/drawing/2014/main" id="{C43A0924-79E0-4F77-9FB9-B570BE1EC66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961688" y="5533509"/>
            <a:ext cx="670394" cy="470255"/>
          </a:xfrm>
          <a:prstGeom prst="rect">
            <a:avLst/>
          </a:prstGeom>
        </p:spPr>
      </p:pic>
      <p:pic>
        <p:nvPicPr>
          <p:cNvPr id="44" name="Image 43">
            <a:extLst>
              <a:ext uri="{FF2B5EF4-FFF2-40B4-BE49-F238E27FC236}">
                <a16:creationId xmlns:a16="http://schemas.microsoft.com/office/drawing/2014/main" id="{A0D270A2-C328-4168-82FA-5D3CEA51CC1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5540534"/>
            <a:ext cx="1152287" cy="366491"/>
          </a:xfrm>
          <a:prstGeom prst="rect">
            <a:avLst/>
          </a:prstGeom>
        </p:spPr>
      </p:pic>
      <p:pic>
        <p:nvPicPr>
          <p:cNvPr id="45" name="Image 44">
            <a:extLst>
              <a:ext uri="{FF2B5EF4-FFF2-40B4-BE49-F238E27FC236}">
                <a16:creationId xmlns:a16="http://schemas.microsoft.com/office/drawing/2014/main" id="{09DD6CC9-2A5A-4F3A-BA15-FE8667A1DB5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756801" y="5560307"/>
            <a:ext cx="1058540" cy="432000"/>
          </a:xfrm>
          <a:prstGeom prst="rect">
            <a:avLst/>
          </a:prstGeom>
        </p:spPr>
      </p:pic>
      <p:pic>
        <p:nvPicPr>
          <p:cNvPr id="46" name="Image 45">
            <a:extLst>
              <a:ext uri="{FF2B5EF4-FFF2-40B4-BE49-F238E27FC236}">
                <a16:creationId xmlns:a16="http://schemas.microsoft.com/office/drawing/2014/main" id="{3924C051-38C6-436A-A3DF-77FDE1B5501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733748" y="6336888"/>
            <a:ext cx="1054807" cy="381429"/>
          </a:xfrm>
          <a:prstGeom prst="rect">
            <a:avLst/>
          </a:prstGeom>
        </p:spPr>
      </p:pic>
      <p:pic>
        <p:nvPicPr>
          <p:cNvPr id="47" name="Image 46" descr="CE_LR_RVB_Horizontale">
            <a:extLst>
              <a:ext uri="{FF2B5EF4-FFF2-40B4-BE49-F238E27FC236}">
                <a16:creationId xmlns:a16="http://schemas.microsoft.com/office/drawing/2014/main" id="{BE3B8E75-69A2-4D6C-AE4E-BF2B85345045}"/>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1467" y="6232254"/>
            <a:ext cx="1725493" cy="407909"/>
          </a:xfrm>
          <a:prstGeom prst="rect">
            <a:avLst/>
          </a:prstGeom>
          <a:noFill/>
          <a:ln>
            <a:noFill/>
          </a:ln>
        </p:spPr>
      </p:pic>
      <p:pic>
        <p:nvPicPr>
          <p:cNvPr id="48" name="Image 47">
            <a:extLst>
              <a:ext uri="{FF2B5EF4-FFF2-40B4-BE49-F238E27FC236}">
                <a16:creationId xmlns:a16="http://schemas.microsoft.com/office/drawing/2014/main" id="{A4417751-3595-41AE-A54A-0EEC7159F51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987162" y="6203683"/>
            <a:ext cx="1008337" cy="647840"/>
          </a:xfrm>
          <a:prstGeom prst="rect">
            <a:avLst/>
          </a:prstGeom>
        </p:spPr>
      </p:pic>
      <p:pic>
        <p:nvPicPr>
          <p:cNvPr id="49" name="Image 48">
            <a:extLst>
              <a:ext uri="{FF2B5EF4-FFF2-40B4-BE49-F238E27FC236}">
                <a16:creationId xmlns:a16="http://schemas.microsoft.com/office/drawing/2014/main" id="{01CD676B-ADB5-4B2C-B303-6B13CA12365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554069" y="6306735"/>
            <a:ext cx="1329739" cy="419035"/>
          </a:xfrm>
          <a:prstGeom prst="rect">
            <a:avLst/>
          </a:prstGeom>
        </p:spPr>
      </p:pic>
      <p:pic>
        <p:nvPicPr>
          <p:cNvPr id="50" name="Image 49">
            <a:extLst>
              <a:ext uri="{FF2B5EF4-FFF2-40B4-BE49-F238E27FC236}">
                <a16:creationId xmlns:a16="http://schemas.microsoft.com/office/drawing/2014/main" id="{81C123FD-8509-42B4-B647-7E7F65D41E02}"/>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048983" y="6326316"/>
            <a:ext cx="1634268" cy="316619"/>
          </a:xfrm>
          <a:prstGeom prst="rect">
            <a:avLst/>
          </a:prstGeom>
        </p:spPr>
      </p:pic>
      <p:pic>
        <p:nvPicPr>
          <p:cNvPr id="51" name="Image 50">
            <a:extLst>
              <a:ext uri="{FF2B5EF4-FFF2-40B4-BE49-F238E27FC236}">
                <a16:creationId xmlns:a16="http://schemas.microsoft.com/office/drawing/2014/main" id="{30BF5C37-5B11-4929-A9A5-CBD963CD7BE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305350" y="6328288"/>
            <a:ext cx="1501187" cy="375927"/>
          </a:xfrm>
          <a:prstGeom prst="rect">
            <a:avLst/>
          </a:prstGeom>
        </p:spPr>
      </p:pic>
      <p:pic>
        <p:nvPicPr>
          <p:cNvPr id="52" name="Image 51">
            <a:extLst>
              <a:ext uri="{FF2B5EF4-FFF2-40B4-BE49-F238E27FC236}">
                <a16:creationId xmlns:a16="http://schemas.microsoft.com/office/drawing/2014/main" id="{4E0A9266-14DE-4A37-9363-A3C83084046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021515" y="6277734"/>
            <a:ext cx="1027439" cy="448036"/>
          </a:xfrm>
          <a:prstGeom prst="rect">
            <a:avLst/>
          </a:prstGeom>
        </p:spPr>
      </p:pic>
      <p:pic>
        <p:nvPicPr>
          <p:cNvPr id="53" name="Image 52">
            <a:extLst>
              <a:ext uri="{FF2B5EF4-FFF2-40B4-BE49-F238E27FC236}">
                <a16:creationId xmlns:a16="http://schemas.microsoft.com/office/drawing/2014/main" id="{9F308318-7E2C-4869-A69B-6080A2876F37}"/>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71131" y="5472830"/>
            <a:ext cx="1104061" cy="501897"/>
          </a:xfrm>
          <a:prstGeom prst="rect">
            <a:avLst/>
          </a:prstGeom>
        </p:spPr>
      </p:pic>
      <p:pic>
        <p:nvPicPr>
          <p:cNvPr id="54" name="Image 53">
            <a:extLst>
              <a:ext uri="{FF2B5EF4-FFF2-40B4-BE49-F238E27FC236}">
                <a16:creationId xmlns:a16="http://schemas.microsoft.com/office/drawing/2014/main" id="{CA91CEF1-EC71-44C9-83A0-8F5CD4B45772}"/>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286968" y="6239549"/>
            <a:ext cx="1008337" cy="578048"/>
          </a:xfrm>
          <a:prstGeom prst="rect">
            <a:avLst/>
          </a:prstGeom>
        </p:spPr>
      </p:pic>
    </p:spTree>
    <p:extLst>
      <p:ext uri="{BB962C8B-B14F-4D97-AF65-F5344CB8AC3E}">
        <p14:creationId xmlns:p14="http://schemas.microsoft.com/office/powerpoint/2010/main" val="434119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39349" y="1556792"/>
            <a:ext cx="11038251" cy="2016224"/>
          </a:xfrm>
        </p:spPr>
        <p:txBody>
          <a:bodyPr>
            <a:normAutofit fontScale="90000"/>
          </a:bodyPr>
          <a:lstStyle/>
          <a:p>
            <a:pPr algn="ctr"/>
            <a:r>
              <a:rPr lang="fr-FR" sz="4400" dirty="0">
                <a:latin typeface="Insignia LT Std" pitchFamily="34" charset="0"/>
              </a:rPr>
              <a:t>Quelle visibilité pour les stations classées de demain?</a:t>
            </a:r>
            <a:br>
              <a:rPr lang="fr-FR" sz="4400" dirty="0">
                <a:latin typeface="Insignia LT Std" pitchFamily="34" charset="0"/>
              </a:rPr>
            </a:br>
            <a:endParaRPr lang="fr-FR" sz="4400" dirty="0">
              <a:latin typeface="Insignia LT Std" pitchFamily="34" charset="0"/>
            </a:endParaRPr>
          </a:p>
        </p:txBody>
      </p:sp>
      <p:sp>
        <p:nvSpPr>
          <p:cNvPr id="3" name="Sous-titre 2"/>
          <p:cNvSpPr>
            <a:spLocks noGrp="1"/>
          </p:cNvSpPr>
          <p:nvPr>
            <p:ph type="subTitle" idx="1"/>
          </p:nvPr>
        </p:nvSpPr>
        <p:spPr>
          <a:xfrm>
            <a:off x="911424" y="3645024"/>
            <a:ext cx="10363200" cy="1296144"/>
          </a:xfrm>
          <a:effectLst>
            <a:glow rad="228600">
              <a:schemeClr val="accent1">
                <a:satMod val="175000"/>
                <a:alpha val="40000"/>
              </a:schemeClr>
            </a:glow>
            <a:reflection blurRad="6350" stA="50000" endA="295" endPos="92000" dist="101600" dir="5400000" sy="-100000" algn="bl" rotWithShape="0"/>
          </a:effectLst>
        </p:spPr>
        <p:txBody>
          <a:bodyPr>
            <a:normAutofit lnSpcReduction="10000"/>
          </a:bodyPr>
          <a:lstStyle/>
          <a:p>
            <a:endParaRPr lang="fr-FR" dirty="0">
              <a:solidFill>
                <a:srgbClr val="C02846"/>
              </a:solidFill>
              <a:effectLst>
                <a:outerShdw blurRad="38100" dist="38100" dir="2700000" algn="tl">
                  <a:srgbClr val="000000">
                    <a:alpha val="43137"/>
                  </a:srgbClr>
                </a:outerShdw>
              </a:effectLst>
              <a:latin typeface="Felt Tip Roman" pitchFamily="2" charset="0"/>
            </a:endParaRPr>
          </a:p>
          <a:p>
            <a:endParaRPr lang="fr-FR" dirty="0">
              <a:solidFill>
                <a:srgbClr val="C02846"/>
              </a:solidFill>
              <a:effectLst>
                <a:outerShdw blurRad="38100" dist="38100" dir="2700000" algn="tl">
                  <a:srgbClr val="000000">
                    <a:alpha val="43137"/>
                  </a:srgbClr>
                </a:outerShdw>
              </a:effectLst>
            </a:endParaRPr>
          </a:p>
          <a:p>
            <a:r>
              <a:rPr lang="fr-FR" sz="1900" b="1" dirty="0">
                <a:solidFill>
                  <a:srgbClr val="C02846"/>
                </a:solidFill>
                <a:effectLst>
                  <a:outerShdw blurRad="38100" dist="38100" dir="2700000" algn="tl">
                    <a:srgbClr val="000000">
                      <a:alpha val="43137"/>
                    </a:srgbClr>
                  </a:outerShdw>
                </a:effectLst>
                <a:latin typeface="Felt Tip Roman" pitchFamily="2" charset="0"/>
              </a:rPr>
              <a:t>Congrès de l’ANETT- La Grande Motte-17 mai 2019</a:t>
            </a:r>
          </a:p>
        </p:txBody>
      </p:sp>
    </p:spTree>
    <p:extLst>
      <p:ext uri="{BB962C8B-B14F-4D97-AF65-F5344CB8AC3E}">
        <p14:creationId xmlns:p14="http://schemas.microsoft.com/office/powerpoint/2010/main" val="321132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39349" y="1556792"/>
            <a:ext cx="11038251" cy="2016224"/>
          </a:xfrm>
        </p:spPr>
        <p:txBody>
          <a:bodyPr>
            <a:normAutofit/>
          </a:bodyPr>
          <a:lstStyle/>
          <a:p>
            <a:pPr algn="ctr"/>
            <a:r>
              <a:rPr lang="fr-FR" sz="2400" dirty="0">
                <a:solidFill>
                  <a:schemeClr val="accent1"/>
                </a:solidFill>
                <a:latin typeface="Insignia LT Std"/>
              </a:rPr>
              <a:t> 1</a:t>
            </a:r>
            <a:r>
              <a:rPr lang="fr-FR" sz="2400" baseline="30000" dirty="0">
                <a:solidFill>
                  <a:schemeClr val="accent1"/>
                </a:solidFill>
                <a:latin typeface="Insignia LT Std"/>
              </a:rPr>
              <a:t>er</a:t>
            </a:r>
            <a:r>
              <a:rPr lang="fr-FR" sz="2400" dirty="0">
                <a:solidFill>
                  <a:schemeClr val="accent1"/>
                </a:solidFill>
                <a:latin typeface="Insignia LT Std"/>
              </a:rPr>
              <a:t> janvier 2018: la fin du dispositif transitoire.</a:t>
            </a:r>
            <a:br>
              <a:rPr lang="fr-FR" sz="2400" dirty="0">
                <a:solidFill>
                  <a:schemeClr val="accent1"/>
                </a:solidFill>
                <a:latin typeface="Insignia LT Std"/>
              </a:rPr>
            </a:br>
            <a:r>
              <a:rPr lang="fr-FR" sz="2400" dirty="0">
                <a:solidFill>
                  <a:schemeClr val="accent1"/>
                </a:solidFill>
                <a:latin typeface="Insignia LT Std"/>
              </a:rPr>
              <a:t>Quel bilan, 1 an après?</a:t>
            </a:r>
          </a:p>
        </p:txBody>
      </p:sp>
      <p:sp>
        <p:nvSpPr>
          <p:cNvPr id="3" name="Sous-titre 2"/>
          <p:cNvSpPr>
            <a:spLocks noGrp="1"/>
          </p:cNvSpPr>
          <p:nvPr>
            <p:ph type="subTitle" idx="1"/>
          </p:nvPr>
        </p:nvSpPr>
        <p:spPr>
          <a:xfrm>
            <a:off x="911424" y="3645024"/>
            <a:ext cx="10363200" cy="1296144"/>
          </a:xfrm>
          <a:effectLst>
            <a:glow rad="228600">
              <a:schemeClr val="accent1">
                <a:satMod val="175000"/>
                <a:alpha val="40000"/>
              </a:schemeClr>
            </a:glow>
            <a:reflection blurRad="6350" stA="50000" endA="295" endPos="92000" dist="101600" dir="5400000" sy="-100000" algn="bl" rotWithShape="0"/>
          </a:effectLst>
        </p:spPr>
        <p:txBody>
          <a:bodyPr>
            <a:normAutofit/>
          </a:bodyPr>
          <a:lstStyle/>
          <a:p>
            <a:endParaRPr lang="fr-FR" dirty="0">
              <a:solidFill>
                <a:srgbClr val="C02846"/>
              </a:solidFill>
              <a:effectLst>
                <a:outerShdw blurRad="38100" dist="38100" dir="2700000" algn="tl">
                  <a:srgbClr val="000000">
                    <a:alpha val="43137"/>
                  </a:srgbClr>
                </a:outerShdw>
              </a:effectLst>
              <a:latin typeface="Felt Tip Roman" pitchFamily="2" charset="0"/>
            </a:endParaRPr>
          </a:p>
          <a:p>
            <a:endParaRPr lang="fr-FR" dirty="0">
              <a:solidFill>
                <a:srgbClr val="C0284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28685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a:stretch>
            <a:fillRect/>
          </a:stretch>
        </p:blipFill>
        <p:spPr>
          <a:xfrm>
            <a:off x="1393754" y="1610716"/>
            <a:ext cx="8169348" cy="4200508"/>
          </a:xfrm>
          <a:prstGeom prst="rect">
            <a:avLst/>
          </a:prstGeom>
        </p:spPr>
      </p:pic>
      <p:sp>
        <p:nvSpPr>
          <p:cNvPr id="4" name="Titre 3"/>
          <p:cNvSpPr>
            <a:spLocks noGrp="1"/>
          </p:cNvSpPr>
          <p:nvPr>
            <p:ph type="title"/>
          </p:nvPr>
        </p:nvSpPr>
        <p:spPr/>
        <p:txBody>
          <a:bodyPr>
            <a:normAutofit fontScale="90000"/>
          </a:bodyPr>
          <a:lstStyle/>
          <a:p>
            <a:pPr marL="109728" lvl="0">
              <a:spcBef>
                <a:spcPts val="400"/>
              </a:spcBef>
            </a:pPr>
            <a:r>
              <a:rPr lang="fr-FR" sz="2700" b="0" dirty="0">
                <a:solidFill>
                  <a:prstClr val="black"/>
                </a:solidFill>
                <a:effectLst/>
                <a:latin typeface="Insignia LT Std" pitchFamily="34" charset="0"/>
                <a:ea typeface="+mn-ea"/>
                <a:cs typeface="+mn-cs"/>
              </a:rPr>
              <a:t>Depuis la réforme de 2006, 394 communes ont été classées, soit une moyenne de 35 dossiers par an</a:t>
            </a:r>
            <a:br>
              <a:rPr lang="fr-FR" sz="2400" b="0" dirty="0">
                <a:solidFill>
                  <a:prstClr val="black"/>
                </a:solidFill>
                <a:effectLst/>
                <a:latin typeface="Insignia LT Std" pitchFamily="34" charset="0"/>
                <a:ea typeface="+mn-ea"/>
                <a:cs typeface="+mn-cs"/>
              </a:rPr>
            </a:br>
            <a:endParaRPr lang="fr-FR" dirty="0"/>
          </a:p>
        </p:txBody>
      </p:sp>
      <p:pic>
        <p:nvPicPr>
          <p:cNvPr id="6" name="Image 5"/>
          <p:cNvPicPr>
            <a:picLocks noChangeAspect="1"/>
          </p:cNvPicPr>
          <p:nvPr/>
        </p:nvPicPr>
        <p:blipFill>
          <a:blip r:embed="rId3"/>
          <a:stretch>
            <a:fillRect/>
          </a:stretch>
        </p:blipFill>
        <p:spPr>
          <a:xfrm>
            <a:off x="8955113" y="4365104"/>
            <a:ext cx="585267" cy="347502"/>
          </a:xfrm>
          <a:prstGeom prst="rect">
            <a:avLst/>
          </a:prstGeom>
        </p:spPr>
      </p:pic>
      <p:pic>
        <p:nvPicPr>
          <p:cNvPr id="7" name="Image 6"/>
          <p:cNvPicPr>
            <a:picLocks noChangeAspect="1"/>
          </p:cNvPicPr>
          <p:nvPr/>
        </p:nvPicPr>
        <p:blipFill>
          <a:blip r:embed="rId4"/>
          <a:stretch>
            <a:fillRect/>
          </a:stretch>
        </p:blipFill>
        <p:spPr>
          <a:xfrm>
            <a:off x="9656644" y="3427924"/>
            <a:ext cx="2089077" cy="499915"/>
          </a:xfrm>
          <a:prstGeom prst="rect">
            <a:avLst/>
          </a:prstGeom>
        </p:spPr>
      </p:pic>
      <p:pic>
        <p:nvPicPr>
          <p:cNvPr id="8" name="Image 7"/>
          <p:cNvPicPr>
            <a:picLocks noChangeAspect="1"/>
          </p:cNvPicPr>
          <p:nvPr/>
        </p:nvPicPr>
        <p:blipFill>
          <a:blip r:embed="rId5"/>
          <a:stretch>
            <a:fillRect/>
          </a:stretch>
        </p:blipFill>
        <p:spPr>
          <a:xfrm>
            <a:off x="9360365" y="3848301"/>
            <a:ext cx="1828959" cy="688908"/>
          </a:xfrm>
          <a:prstGeom prst="rect">
            <a:avLst/>
          </a:prstGeom>
        </p:spPr>
      </p:pic>
      <p:sp>
        <p:nvSpPr>
          <p:cNvPr id="9" name="ZoneTexte 8"/>
          <p:cNvSpPr txBox="1"/>
          <p:nvPr/>
        </p:nvSpPr>
        <p:spPr>
          <a:xfrm>
            <a:off x="11745721" y="6424863"/>
            <a:ext cx="300082" cy="369332"/>
          </a:xfrm>
          <a:prstGeom prst="rect">
            <a:avLst/>
          </a:prstGeom>
          <a:noFill/>
        </p:spPr>
        <p:txBody>
          <a:bodyPr wrap="none" rtlCol="0">
            <a:spAutoFit/>
          </a:bodyPr>
          <a:lstStyle/>
          <a:p>
            <a:r>
              <a:rPr lang="fr-FR" dirty="0"/>
              <a:t>1</a:t>
            </a:r>
          </a:p>
        </p:txBody>
      </p:sp>
    </p:spTree>
    <p:extLst>
      <p:ext uri="{BB962C8B-B14F-4D97-AF65-F5344CB8AC3E}">
        <p14:creationId xmlns:p14="http://schemas.microsoft.com/office/powerpoint/2010/main" val="945841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640996" y="238135"/>
            <a:ext cx="9216627" cy="1143000"/>
          </a:xfrm>
        </p:spPr>
        <p:txBody>
          <a:bodyPr>
            <a:noAutofit/>
          </a:bodyPr>
          <a:lstStyle/>
          <a:p>
            <a:r>
              <a:rPr lang="fr-FR" sz="2000" b="0" dirty="0">
                <a:effectLst/>
                <a:latin typeface="Insignia LT Std"/>
              </a:rPr>
              <a:t>La date butoir de reclassement des anciennes stations au 1</a:t>
            </a:r>
            <a:r>
              <a:rPr lang="fr-FR" sz="2000" b="0" baseline="30000" dirty="0">
                <a:effectLst/>
                <a:latin typeface="Insignia LT Std"/>
              </a:rPr>
              <a:t>er</a:t>
            </a:r>
            <a:r>
              <a:rPr lang="fr-FR" sz="2000" b="0" dirty="0">
                <a:effectLst/>
                <a:latin typeface="Insignia LT Std"/>
              </a:rPr>
              <a:t> janvier 2018 a fortement impacté la fin de l’année 2017- début 2018</a:t>
            </a:r>
          </a:p>
        </p:txBody>
      </p:sp>
      <p:pic>
        <p:nvPicPr>
          <p:cNvPr id="5" name="Espace réservé du contenu 4"/>
          <p:cNvPicPr>
            <a:picLocks noGrp="1" noChangeAspect="1"/>
          </p:cNvPicPr>
          <p:nvPr>
            <p:ph idx="1"/>
          </p:nvPr>
        </p:nvPicPr>
        <p:blipFill>
          <a:blip r:embed="rId2"/>
          <a:stretch>
            <a:fillRect/>
          </a:stretch>
        </p:blipFill>
        <p:spPr>
          <a:xfrm>
            <a:off x="1295466" y="1652175"/>
            <a:ext cx="10559187" cy="4340728"/>
          </a:xfrm>
          <a:prstGeom prst="rect">
            <a:avLst/>
          </a:prstGeom>
        </p:spPr>
      </p:pic>
      <p:sp>
        <p:nvSpPr>
          <p:cNvPr id="6" name="Ellipse 5"/>
          <p:cNvSpPr/>
          <p:nvPr/>
        </p:nvSpPr>
        <p:spPr>
          <a:xfrm>
            <a:off x="2255573" y="3255482"/>
            <a:ext cx="672075" cy="360040"/>
          </a:xfrm>
          <a:prstGeom prst="ellipse">
            <a:avLst/>
          </a:prstGeom>
          <a:solidFill>
            <a:srgbClr val="FFFFFF">
              <a:alpha val="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7" name="Ellipse 6"/>
          <p:cNvSpPr/>
          <p:nvPr/>
        </p:nvSpPr>
        <p:spPr>
          <a:xfrm>
            <a:off x="10857621" y="2375407"/>
            <a:ext cx="672075" cy="360040"/>
          </a:xfrm>
          <a:prstGeom prst="ellipse">
            <a:avLst/>
          </a:prstGeom>
          <a:solidFill>
            <a:srgbClr val="FFFFFF">
              <a:alpha val="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8" name="ZoneTexte 7"/>
          <p:cNvSpPr txBox="1"/>
          <p:nvPr/>
        </p:nvSpPr>
        <p:spPr>
          <a:xfrm>
            <a:off x="5192992" y="2735447"/>
            <a:ext cx="3399285" cy="369332"/>
          </a:xfrm>
          <a:prstGeom prst="rect">
            <a:avLst/>
          </a:prstGeom>
          <a:noFill/>
          <a:ln>
            <a:solidFill>
              <a:srgbClr val="C02846"/>
            </a:solidFill>
          </a:ln>
        </p:spPr>
        <p:txBody>
          <a:bodyPr wrap="square" rtlCol="0">
            <a:spAutoFit/>
          </a:bodyPr>
          <a:lstStyle/>
          <a:p>
            <a:r>
              <a:rPr lang="fr-FR" dirty="0">
                <a:solidFill>
                  <a:prstClr val="black"/>
                </a:solidFill>
                <a:latin typeface="Frutiger LT Std 47 Light Cn"/>
              </a:rPr>
              <a:t>72 dossiers en 2 mois</a:t>
            </a:r>
          </a:p>
        </p:txBody>
      </p:sp>
      <p:cxnSp>
        <p:nvCxnSpPr>
          <p:cNvPr id="10" name="Connecteur droit avec flèche 9"/>
          <p:cNvCxnSpPr>
            <a:stCxn id="8" idx="1"/>
          </p:cNvCxnSpPr>
          <p:nvPr/>
        </p:nvCxnSpPr>
        <p:spPr>
          <a:xfrm flipH="1">
            <a:off x="2927648" y="2920116"/>
            <a:ext cx="2265344" cy="436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V="1">
            <a:off x="8592277" y="2606757"/>
            <a:ext cx="2265344" cy="3133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ZoneTexte 10"/>
          <p:cNvSpPr txBox="1"/>
          <p:nvPr/>
        </p:nvSpPr>
        <p:spPr>
          <a:xfrm>
            <a:off x="11745721" y="6424863"/>
            <a:ext cx="300082" cy="369332"/>
          </a:xfrm>
          <a:prstGeom prst="rect">
            <a:avLst/>
          </a:prstGeom>
          <a:noFill/>
        </p:spPr>
        <p:txBody>
          <a:bodyPr wrap="none" rtlCol="0">
            <a:spAutoFit/>
          </a:bodyPr>
          <a:lstStyle/>
          <a:p>
            <a:r>
              <a:rPr lang="fr-FR" dirty="0"/>
              <a:t>2</a:t>
            </a:r>
          </a:p>
        </p:txBody>
      </p:sp>
    </p:spTree>
    <p:extLst>
      <p:ext uri="{BB962C8B-B14F-4D97-AF65-F5344CB8AC3E}">
        <p14:creationId xmlns:p14="http://schemas.microsoft.com/office/powerpoint/2010/main" val="3191464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fr-FR" sz="2400" b="0" dirty="0">
                <a:solidFill>
                  <a:srgbClr val="303030"/>
                </a:solidFill>
                <a:effectLst/>
                <a:latin typeface="Insignia LT Std"/>
              </a:rPr>
              <a:t>La dynamique de classement s’est poursuivie en 2018</a:t>
            </a:r>
            <a:endParaRPr lang="fr-FR" dirty="0"/>
          </a:p>
        </p:txBody>
      </p:sp>
      <p:pic>
        <p:nvPicPr>
          <p:cNvPr id="6" name="Espace réservé du contenu 5"/>
          <p:cNvPicPr>
            <a:picLocks noGrp="1" noChangeAspect="1"/>
          </p:cNvPicPr>
          <p:nvPr>
            <p:ph idx="1"/>
          </p:nvPr>
        </p:nvPicPr>
        <p:blipFill>
          <a:blip r:embed="rId2"/>
          <a:stretch>
            <a:fillRect/>
          </a:stretch>
        </p:blipFill>
        <p:spPr>
          <a:xfrm>
            <a:off x="1487488" y="1417642"/>
            <a:ext cx="9727335" cy="4600995"/>
          </a:xfrm>
          <a:prstGeom prst="rect">
            <a:avLst/>
          </a:prstGeom>
        </p:spPr>
      </p:pic>
      <p:sp>
        <p:nvSpPr>
          <p:cNvPr id="5" name="ZoneTexte 4"/>
          <p:cNvSpPr txBox="1"/>
          <p:nvPr/>
        </p:nvSpPr>
        <p:spPr>
          <a:xfrm>
            <a:off x="11745721" y="6424863"/>
            <a:ext cx="300082" cy="369332"/>
          </a:xfrm>
          <a:prstGeom prst="rect">
            <a:avLst/>
          </a:prstGeom>
          <a:noFill/>
        </p:spPr>
        <p:txBody>
          <a:bodyPr wrap="none" rtlCol="0">
            <a:spAutoFit/>
          </a:bodyPr>
          <a:lstStyle/>
          <a:p>
            <a:r>
              <a:rPr lang="fr-FR" dirty="0"/>
              <a:t>3</a:t>
            </a:r>
          </a:p>
        </p:txBody>
      </p:sp>
    </p:spTree>
    <p:extLst>
      <p:ext uri="{BB962C8B-B14F-4D97-AF65-F5344CB8AC3E}">
        <p14:creationId xmlns:p14="http://schemas.microsoft.com/office/powerpoint/2010/main" val="2207465264"/>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sq"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457200" marR="0" indent="-457200" algn="ctr" defTabSz="914400" rtl="0" eaLnBrk="0" fontAlgn="base" latinLnBrk="0" hangingPunct="0">
          <a:lnSpc>
            <a:spcPct val="100000"/>
          </a:lnSpc>
          <a:spcBef>
            <a:spcPct val="0"/>
          </a:spcBef>
          <a:spcAft>
            <a:spcPct val="0"/>
          </a:spcAft>
          <a:buClrTx/>
          <a:buSzTx/>
          <a:buFontTx/>
          <a:buNone/>
          <a:tabLst/>
          <a:defRPr kumimoji="0" lang="fr-FR" sz="4000" b="1" i="0" u="none" strike="noStrike" cap="none" normalizeH="0" baseline="0" smtClean="0">
            <a:ln>
              <a:noFill/>
            </a:ln>
            <a:solidFill>
              <a:srgbClr val="FF0000"/>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bg1"/>
        </a:solidFill>
        <a:ln w="9525" cap="sq"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457200" marR="0" indent="-457200" algn="ctr" defTabSz="914400" rtl="0" eaLnBrk="0" fontAlgn="base" latinLnBrk="0" hangingPunct="0">
          <a:lnSpc>
            <a:spcPct val="100000"/>
          </a:lnSpc>
          <a:spcBef>
            <a:spcPct val="0"/>
          </a:spcBef>
          <a:spcAft>
            <a:spcPct val="0"/>
          </a:spcAft>
          <a:buClrTx/>
          <a:buSzTx/>
          <a:buFontTx/>
          <a:buNone/>
          <a:tabLst/>
          <a:defRPr kumimoji="0" lang="fr-FR" sz="4000" b="1" i="0" u="none" strike="noStrike" cap="none" normalizeH="0" baseline="0" smtClean="0">
            <a:ln>
              <a:noFill/>
            </a:ln>
            <a:solidFill>
              <a:srgbClr val="FF0000"/>
            </a:solidFill>
            <a:effectLst>
              <a:outerShdw blurRad="38100" dist="38100" dir="2700000" algn="tl">
                <a:srgbClr val="000000">
                  <a:alpha val="43137"/>
                </a:srgbClr>
              </a:outerShdw>
            </a:effectLst>
            <a:latin typeface="Arial" charset="0"/>
          </a:defRPr>
        </a:defPPr>
      </a:lstStyle>
    </a:lnDef>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otonde">
  <a:themeElements>
    <a:clrScheme name="DGE-1">
      <a:dk1>
        <a:sysClr val="windowText" lastClr="000000"/>
      </a:dk1>
      <a:lt1>
        <a:sysClr val="window" lastClr="FFFFFF"/>
      </a:lt1>
      <a:dk2>
        <a:srgbClr val="303030"/>
      </a:dk2>
      <a:lt2>
        <a:srgbClr val="DEDEE0"/>
      </a:lt2>
      <a:accent1>
        <a:srgbClr val="C02846"/>
      </a:accent1>
      <a:accent2>
        <a:srgbClr val="5A5A5A"/>
      </a:accent2>
      <a:accent3>
        <a:srgbClr val="878787"/>
      </a:accent3>
      <a:accent4>
        <a:srgbClr val="808DA9"/>
      </a:accent4>
      <a:accent5>
        <a:srgbClr val="424E5B"/>
      </a:accent5>
      <a:accent6>
        <a:srgbClr val="730E00"/>
      </a:accent6>
      <a:hlink>
        <a:srgbClr val="C02846"/>
      </a:hlink>
      <a:folHlink>
        <a:srgbClr val="5A5A5A"/>
      </a:folHlink>
    </a:clrScheme>
    <a:fontScheme name="Office Classique">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écutif">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796</TotalTime>
  <Words>1067</Words>
  <Application>Microsoft Office PowerPoint</Application>
  <PresentationFormat>Grand écran</PresentationFormat>
  <Paragraphs>244</Paragraphs>
  <Slides>49</Slides>
  <Notes>8</Notes>
  <HiddenSlides>0</HiddenSlides>
  <MMClips>0</MMClips>
  <ScaleCrop>false</ScaleCrop>
  <HeadingPairs>
    <vt:vector size="6" baseType="variant">
      <vt:variant>
        <vt:lpstr>Polices utilisées</vt:lpstr>
      </vt:variant>
      <vt:variant>
        <vt:i4>17</vt:i4>
      </vt:variant>
      <vt:variant>
        <vt:lpstr>Thème</vt:lpstr>
      </vt:variant>
      <vt:variant>
        <vt:i4>3</vt:i4>
      </vt:variant>
      <vt:variant>
        <vt:lpstr>Titres des diapositives</vt:lpstr>
      </vt:variant>
      <vt:variant>
        <vt:i4>49</vt:i4>
      </vt:variant>
    </vt:vector>
  </HeadingPairs>
  <TitlesOfParts>
    <vt:vector size="69" baseType="lpstr">
      <vt:lpstr>Yu Gothic</vt:lpstr>
      <vt:lpstr>Arial</vt:lpstr>
      <vt:lpstr>Calibri</vt:lpstr>
      <vt:lpstr>Calibri Light</vt:lpstr>
      <vt:lpstr>Eras Light ITC</vt:lpstr>
      <vt:lpstr>Felt Tip Roman</vt:lpstr>
      <vt:lpstr>Franklin Gothic Demi</vt:lpstr>
      <vt:lpstr>Frutiger LT Std 45 Light</vt:lpstr>
      <vt:lpstr>Frutiger LT Std 47 Light Cn</vt:lpstr>
      <vt:lpstr>Frutiger LT Std 55 Roman</vt:lpstr>
      <vt:lpstr>Gill Sans MT</vt:lpstr>
      <vt:lpstr>Insignia LT Std</vt:lpstr>
      <vt:lpstr>Times New Roman</vt:lpstr>
      <vt:lpstr>Verdana</vt:lpstr>
      <vt:lpstr>Wingdings</vt:lpstr>
      <vt:lpstr>Wingdings 2</vt:lpstr>
      <vt:lpstr>Wingdings 3</vt:lpstr>
      <vt:lpstr>Thème Office</vt:lpstr>
      <vt:lpstr>Modèle par défaut</vt:lpstr>
      <vt:lpstr>Rotonde</vt:lpstr>
      <vt:lpstr>Présentation PowerPoint</vt:lpstr>
      <vt:lpstr>Présentation PowerPoint</vt:lpstr>
      <vt:lpstr>Présentation PowerPoint</vt:lpstr>
      <vt:lpstr>Présentation PowerPoint</vt:lpstr>
      <vt:lpstr>Quelle visibilité pour les stations classées de demain? </vt:lpstr>
      <vt:lpstr> 1er janvier 2018: la fin du dispositif transitoire. Quel bilan, 1 an après?</vt:lpstr>
      <vt:lpstr>Depuis la réforme de 2006, 394 communes ont été classées, soit une moyenne de 35 dossiers par an </vt:lpstr>
      <vt:lpstr>La date butoir de reclassement des anciennes stations au 1er janvier 2018 a fortement impacté la fin de l’année 2017- début 2018</vt:lpstr>
      <vt:lpstr>La dynamique de classement s’est poursuivie en 2018</vt:lpstr>
      <vt:lpstr> 20% des communes classées le sont pour la première fois</vt:lpstr>
      <vt:lpstr> 77% des stations classées sont concentrées dans 5 régions</vt:lpstr>
      <vt:lpstr>Toutes les strates démographiques sont représentées</vt:lpstr>
      <vt:lpstr>Avec une majorité de petites communes</vt:lpstr>
      <vt:lpstr>Stations classées : 2019, année charnière ?</vt:lpstr>
      <vt:lpstr>1ère étape: la simplification</vt:lpstr>
      <vt:lpstr>1ère étape: la simplification</vt:lpstr>
      <vt:lpstr> Une réduction significative du nombre de critères  ramené de 45 à 23: </vt:lpstr>
      <vt:lpstr>   A l’inverse, quelques critères sont introduits ou sont plus exigeants :   </vt:lpstr>
      <vt:lpstr>Vers une deuxième étape : la déconcentration ?</vt:lpstr>
      <vt:lpstr>Quel avenir pour les stations classées?</vt:lpstr>
      <vt:lpstr>Quelles pistes explorer pour une meilleure visibilité?</vt:lpstr>
      <vt:lpstr>Présentation PowerPoint</vt:lpstr>
      <vt:lpstr>Connaissez-vous les labels suivants qui sont attribués à certaines communes de France ? (L’intitulé et le logo de chaque label ont été présentés). (Source : CNVVF/IPSOS)</vt:lpstr>
      <vt:lpstr> Quid des annonces présidentielles à la suite du grand débat ?</vt:lpstr>
      <vt:lpstr>Merci de votre attention</vt:lpstr>
      <vt:lpstr>Présentation PowerPoint</vt:lpstr>
      <vt:lpstr>Présentation PowerPoint</vt:lpstr>
      <vt:lpstr>Présentation PowerPoint</vt:lpstr>
      <vt:lpstr>Présentation PowerPoint</vt:lpstr>
      <vt:lpstr>Présentation PowerPoint</vt:lpstr>
      <vt:lpstr>Les délibérations adoptées par les communes  et les EPCI en matière de taxes de séjour   Congrès de l’ANETT – vendredi 17 mai 2019</vt:lpstr>
      <vt:lpstr>Le contexte</vt:lpstr>
      <vt:lpstr>Les risques liés à l’existence d’irrégularités</vt:lpstr>
      <vt:lpstr>Les irrégularités constatées</vt:lpstr>
      <vt:lpstr>Les irrégularités constatées</vt:lpstr>
      <vt:lpstr>Les irrégularités constatées</vt:lpstr>
      <vt:lpstr>Les irrégularités constatées</vt:lpstr>
      <vt:lpstr>Rappel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Thiago CAPLAN</dc:creator>
  <cp:lastModifiedBy>Simon LEBEAU</cp:lastModifiedBy>
  <cp:revision>39</cp:revision>
  <dcterms:created xsi:type="dcterms:W3CDTF">2019-04-26T08:54:05Z</dcterms:created>
  <dcterms:modified xsi:type="dcterms:W3CDTF">2019-05-27T07:56:01Z</dcterms:modified>
</cp:coreProperties>
</file>